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8" r:id="rId6"/>
  </p:sldMasterIdLst>
  <p:notesMasterIdLst>
    <p:notesMasterId r:id="rId16"/>
  </p:notesMasterIdLst>
  <p:sldIdLst>
    <p:sldId id="259" r:id="rId7"/>
    <p:sldId id="2146847071" r:id="rId8"/>
    <p:sldId id="265" r:id="rId9"/>
    <p:sldId id="292" r:id="rId10"/>
    <p:sldId id="2146847093" r:id="rId11"/>
    <p:sldId id="2146847095" r:id="rId12"/>
    <p:sldId id="2146847092" r:id="rId13"/>
    <p:sldId id="2146847094" r:id="rId14"/>
    <p:sldId id="272"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72DC9-EB57-8D35-4D08-A8EEC4D89FEC}" name="Camilla Lorentzen" initials="CL" userId="S::camilla.lorentzen@offshorenorge.no::a7a08427-bfe3-48ae-811b-d18e2d010d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F5E"/>
    <a:srgbClr val="00A0DF"/>
    <a:srgbClr val="FEF1D1"/>
    <a:srgbClr val="FF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F8720-3EC6-F16F-E93F-15CFE09B9B2E}" v="43" dt="2024-08-27T13:07:49.67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urd Haaland" userId="73822753-9caf-44eb-b3b3-a3e322b93ac7" providerId="ADAL" clId="{90789350-514B-45AD-9255-864F6B89A6AD}"/>
    <pc:docChg chg="undo custSel modSld">
      <pc:chgData name="Sigurd Haaland" userId="73822753-9caf-44eb-b3b3-a3e322b93ac7" providerId="ADAL" clId="{90789350-514B-45AD-9255-864F6B89A6AD}" dt="2024-06-14T11:49:49.768" v="863"/>
      <pc:docMkLst>
        <pc:docMk/>
      </pc:docMkLst>
      <pc:sldChg chg="modSp modAnim">
        <pc:chgData name="Sigurd Haaland" userId="73822753-9caf-44eb-b3b3-a3e322b93ac7" providerId="ADAL" clId="{90789350-514B-45AD-9255-864F6B89A6AD}" dt="2024-06-14T11:48:49.129" v="862" actId="207"/>
        <pc:sldMkLst>
          <pc:docMk/>
          <pc:sldMk cId="2617430301" sldId="272"/>
        </pc:sldMkLst>
        <pc:spChg chg="mod">
          <ac:chgData name="Sigurd Haaland" userId="73822753-9caf-44eb-b3b3-a3e322b93ac7" providerId="ADAL" clId="{90789350-514B-45AD-9255-864F6B89A6AD}" dt="2024-06-14T11:48:49.129" v="862" actId="207"/>
          <ac:spMkLst>
            <pc:docMk/>
            <pc:sldMk cId="2617430301" sldId="272"/>
            <ac:spMk id="14" creationId="{E0819F4A-0584-1740-5288-83B0A02FF942}"/>
          </ac:spMkLst>
        </pc:spChg>
      </pc:sldChg>
      <pc:sldChg chg="addSp delSp modSp mod delAnim modAnim">
        <pc:chgData name="Sigurd Haaland" userId="73822753-9caf-44eb-b3b3-a3e322b93ac7" providerId="ADAL" clId="{90789350-514B-45AD-9255-864F6B89A6AD}" dt="2024-06-14T11:49:49.768" v="863"/>
        <pc:sldMkLst>
          <pc:docMk/>
          <pc:sldMk cId="1911145214" sldId="2146847095"/>
        </pc:sldMkLst>
        <pc:spChg chg="add del mod">
          <ac:chgData name="Sigurd Haaland" userId="73822753-9caf-44eb-b3b3-a3e322b93ac7" providerId="ADAL" clId="{90789350-514B-45AD-9255-864F6B89A6AD}" dt="2024-06-14T11:47:42.346" v="856" actId="478"/>
          <ac:spMkLst>
            <pc:docMk/>
            <pc:sldMk cId="1911145214" sldId="2146847095"/>
            <ac:spMk id="2" creationId="{81AFAFAB-D971-EF7C-10C9-8709087112A0}"/>
          </ac:spMkLst>
        </pc:spChg>
        <pc:spChg chg="add del mod">
          <ac:chgData name="Sigurd Haaland" userId="73822753-9caf-44eb-b3b3-a3e322b93ac7" providerId="ADAL" clId="{90789350-514B-45AD-9255-864F6B89A6AD}" dt="2024-06-13T06:05:13.716" v="784" actId="22"/>
          <ac:spMkLst>
            <pc:docMk/>
            <pc:sldMk cId="1911145214" sldId="2146847095"/>
            <ac:spMk id="4" creationId="{31C84B80-1067-5AA2-4132-B4B196762AF4}"/>
          </ac:spMkLst>
        </pc:spChg>
        <pc:spChg chg="add del">
          <ac:chgData name="Sigurd Haaland" userId="73822753-9caf-44eb-b3b3-a3e322b93ac7" providerId="ADAL" clId="{90789350-514B-45AD-9255-864F6B89A6AD}" dt="2024-06-13T06:05:22.087" v="786" actId="22"/>
          <ac:spMkLst>
            <pc:docMk/>
            <pc:sldMk cId="1911145214" sldId="2146847095"/>
            <ac:spMk id="6" creationId="{B604EDB3-27C4-A9D9-6919-FDC11FCD47CB}"/>
          </ac:spMkLst>
        </pc:spChg>
        <pc:spChg chg="add del mod">
          <ac:chgData name="Sigurd Haaland" userId="73822753-9caf-44eb-b3b3-a3e322b93ac7" providerId="ADAL" clId="{90789350-514B-45AD-9255-864F6B89A6AD}" dt="2024-06-14T11:47:43.966" v="857" actId="478"/>
          <ac:spMkLst>
            <pc:docMk/>
            <pc:sldMk cId="1911145214" sldId="2146847095"/>
            <ac:spMk id="7" creationId="{0CE76F53-D71C-D285-BA6A-B15CB45C8D61}"/>
          </ac:spMkLst>
        </pc:spChg>
        <pc:picChg chg="add mod">
          <ac:chgData name="Sigurd Haaland" userId="73822753-9caf-44eb-b3b3-a3e322b93ac7" providerId="ADAL" clId="{90789350-514B-45AD-9255-864F6B89A6AD}" dt="2024-06-14T11:47:52.185" v="859" actId="1076"/>
          <ac:picMkLst>
            <pc:docMk/>
            <pc:sldMk cId="1911145214" sldId="2146847095"/>
            <ac:picMk id="9" creationId="{A900D8F0-566C-4B84-34A5-0AE733B519F3}"/>
          </ac:picMkLst>
        </pc:picChg>
        <pc:picChg chg="del">
          <ac:chgData name="Sigurd Haaland" userId="73822753-9caf-44eb-b3b3-a3e322b93ac7" providerId="ADAL" clId="{90789350-514B-45AD-9255-864F6B89A6AD}" dt="2024-06-14T11:47:38.793" v="853" actId="478"/>
          <ac:picMkLst>
            <pc:docMk/>
            <pc:sldMk cId="1911145214" sldId="2146847095"/>
            <ac:picMk id="17" creationId="{9101A9C3-97D4-C606-8BE9-375C082F5387}"/>
          </ac:picMkLst>
        </pc:picChg>
      </pc:sldChg>
    </pc:docChg>
  </pc:docChgLst>
  <pc:docChgLst>
    <pc:chgData name="Magnus Svensson" userId="S::magnus.svensson@offshorenorge.no::93357cb0-1525-461d-8d40-b57e66fcc398" providerId="AD" clId="Web-{EA3F8720-3EC6-F16F-E93F-15CFE09B9B2E}"/>
    <pc:docChg chg="delSld modSld">
      <pc:chgData name="Magnus Svensson" userId="S::magnus.svensson@offshorenorge.no::93357cb0-1525-461d-8d40-b57e66fcc398" providerId="AD" clId="Web-{EA3F8720-3EC6-F16F-E93F-15CFE09B9B2E}" dt="2024-08-27T13:07:49.672" v="37"/>
      <pc:docMkLst>
        <pc:docMk/>
      </pc:docMkLst>
      <pc:sldChg chg="del">
        <pc:chgData name="Magnus Svensson" userId="S::magnus.svensson@offshorenorge.no::93357cb0-1525-461d-8d40-b57e66fcc398" providerId="AD" clId="Web-{EA3F8720-3EC6-F16F-E93F-15CFE09B9B2E}" dt="2024-08-27T13:02:10.682" v="0"/>
        <pc:sldMkLst>
          <pc:docMk/>
          <pc:sldMk cId="2114668917" sldId="283"/>
        </pc:sldMkLst>
      </pc:sldChg>
      <pc:sldChg chg="addSp delSp modSp addAnim delAnim">
        <pc:chgData name="Magnus Svensson" userId="S::magnus.svensson@offshorenorge.no::93357cb0-1525-461d-8d40-b57e66fcc398" providerId="AD" clId="Web-{EA3F8720-3EC6-F16F-E93F-15CFE09B9B2E}" dt="2024-08-27T13:07:49.672" v="37"/>
        <pc:sldMkLst>
          <pc:docMk/>
          <pc:sldMk cId="1556491959" sldId="292"/>
        </pc:sldMkLst>
        <pc:spChg chg="add mod">
          <ac:chgData name="Magnus Svensson" userId="S::magnus.svensson@offshorenorge.no::93357cb0-1525-461d-8d40-b57e66fcc398" providerId="AD" clId="Web-{EA3F8720-3EC6-F16F-E93F-15CFE09B9B2E}" dt="2024-08-27T13:06:19.967" v="19" actId="14100"/>
          <ac:spMkLst>
            <pc:docMk/>
            <pc:sldMk cId="1556491959" sldId="292"/>
            <ac:spMk id="2" creationId="{CCF73567-8704-53B1-7644-3D5F112C49A1}"/>
          </ac:spMkLst>
        </pc:spChg>
        <pc:spChg chg="del">
          <ac:chgData name="Magnus Svensson" userId="S::magnus.svensson@offshorenorge.no::93357cb0-1525-461d-8d40-b57e66fcc398" providerId="AD" clId="Web-{EA3F8720-3EC6-F16F-E93F-15CFE09B9B2E}" dt="2024-08-27T13:04:55.466" v="7"/>
          <ac:spMkLst>
            <pc:docMk/>
            <pc:sldMk cId="1556491959" sldId="292"/>
            <ac:spMk id="4" creationId="{E50D3F5E-1E83-9F73-37AD-983693F95270}"/>
          </ac:spMkLst>
        </pc:spChg>
        <pc:spChg chg="add mod">
          <ac:chgData name="Magnus Svensson" userId="S::magnus.svensson@offshorenorge.no::93357cb0-1525-461d-8d40-b57e66fcc398" providerId="AD" clId="Web-{EA3F8720-3EC6-F16F-E93F-15CFE09B9B2E}" dt="2024-08-27T13:06:31.655" v="22" actId="1076"/>
          <ac:spMkLst>
            <pc:docMk/>
            <pc:sldMk cId="1556491959" sldId="292"/>
            <ac:spMk id="6" creationId="{0A80D73E-3808-13AB-2110-2DDF9E1C9B77}"/>
          </ac:spMkLst>
        </pc:spChg>
        <pc:spChg chg="add mod">
          <ac:chgData name="Magnus Svensson" userId="S::magnus.svensson@offshorenorge.no::93357cb0-1525-461d-8d40-b57e66fcc398" providerId="AD" clId="Web-{EA3F8720-3EC6-F16F-E93F-15CFE09B9B2E}" dt="2024-08-27T13:07:29.093" v="33" actId="1076"/>
          <ac:spMkLst>
            <pc:docMk/>
            <pc:sldMk cId="1556491959" sldId="292"/>
            <ac:spMk id="7" creationId="{41527A18-76AF-625C-6F6B-F4A461A54ABF}"/>
          </ac:spMkLst>
        </pc:spChg>
        <pc:spChg chg="add mod">
          <ac:chgData name="Magnus Svensson" userId="S::magnus.svensson@offshorenorge.no::93357cb0-1525-461d-8d40-b57e66fcc398" providerId="AD" clId="Web-{EA3F8720-3EC6-F16F-E93F-15CFE09B9B2E}" dt="2024-08-27T13:07:24.827" v="32" actId="14100"/>
          <ac:spMkLst>
            <pc:docMk/>
            <pc:sldMk cId="1556491959" sldId="292"/>
            <ac:spMk id="10" creationId="{C89407B3-E4B9-C95B-7A53-C4ABBD02A020}"/>
          </ac:spMkLst>
        </pc:spChg>
        <pc:spChg chg="mod">
          <ac:chgData name="Magnus Svensson" userId="S::magnus.svensson@offshorenorge.no::93357cb0-1525-461d-8d40-b57e66fcc398" providerId="AD" clId="Web-{EA3F8720-3EC6-F16F-E93F-15CFE09B9B2E}" dt="2024-08-27T13:06:02.561" v="15" actId="1076"/>
          <ac:spMkLst>
            <pc:docMk/>
            <pc:sldMk cId="1556491959" sldId="292"/>
            <ac:spMk id="14" creationId="{16968324-AD2E-E436-1D62-2BA44A6F23EF}"/>
          </ac:spMkLst>
        </pc:spChg>
      </pc:sldChg>
      <pc:sldChg chg="modSp">
        <pc:chgData name="Magnus Svensson" userId="S::magnus.svensson@offshorenorge.no::93357cb0-1525-461d-8d40-b57e66fcc398" providerId="AD" clId="Web-{EA3F8720-3EC6-F16F-E93F-15CFE09B9B2E}" dt="2024-08-27T13:02:42.464" v="6" actId="1076"/>
        <pc:sldMkLst>
          <pc:docMk/>
          <pc:sldMk cId="1390090544" sldId="2146847093"/>
        </pc:sldMkLst>
        <pc:spChg chg="mod">
          <ac:chgData name="Magnus Svensson" userId="S::magnus.svensson@offshorenorge.no::93357cb0-1525-461d-8d40-b57e66fcc398" providerId="AD" clId="Web-{EA3F8720-3EC6-F16F-E93F-15CFE09B9B2E}" dt="2024-08-27T13:02:38.480" v="5" actId="1076"/>
          <ac:spMkLst>
            <pc:docMk/>
            <pc:sldMk cId="1390090544" sldId="2146847093"/>
            <ac:spMk id="19" creationId="{625DFF01-2BBF-CF92-B35F-2597805359B1}"/>
          </ac:spMkLst>
        </pc:spChg>
        <pc:spChg chg="mod">
          <ac:chgData name="Magnus Svensson" userId="S::magnus.svensson@offshorenorge.no::93357cb0-1525-461d-8d40-b57e66fcc398" providerId="AD" clId="Web-{EA3F8720-3EC6-F16F-E93F-15CFE09B9B2E}" dt="2024-08-27T13:02:42.464" v="6" actId="1076"/>
          <ac:spMkLst>
            <pc:docMk/>
            <pc:sldMk cId="1390090544" sldId="2146847093"/>
            <ac:spMk id="20" creationId="{D8078A0A-DE5D-4409-FA92-6817CFCD46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79642C4-EC82-1248-8869-512C2EB78FDC}" type="datetimeFigureOut">
              <a:rPr lang="nb-NO" smtClean="0"/>
              <a:pPr/>
              <a:t>27.08.2024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2CC5FFD-227C-5442-B368-AC3AA426B8E7}" type="slidenum">
              <a:rPr lang="nb-NO" smtClean="0"/>
              <a:pPr/>
              <a:t>‹#›</a:t>
            </a:fld>
            <a:endParaRPr lang="nb-NO"/>
          </a:p>
        </p:txBody>
      </p:sp>
    </p:spTree>
    <p:extLst>
      <p:ext uri="{BB962C8B-B14F-4D97-AF65-F5344CB8AC3E}">
        <p14:creationId xmlns:p14="http://schemas.microsoft.com/office/powerpoint/2010/main" val="151810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2CC5FFD-227C-5442-B368-AC3AA426B8E7}" type="slidenum">
              <a:rPr lang="nb-NO" smtClean="0"/>
              <a:pPr/>
              <a:t>3</a:t>
            </a:fld>
            <a:endParaRPr lang="nb-NO"/>
          </a:p>
        </p:txBody>
      </p:sp>
    </p:spTree>
    <p:extLst>
      <p:ext uri="{BB962C8B-B14F-4D97-AF65-F5344CB8AC3E}">
        <p14:creationId xmlns:p14="http://schemas.microsoft.com/office/powerpoint/2010/main" val="270988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363F-8DCF-B944-9C4A-8BFB66CB175A}"/>
              </a:ext>
            </a:extLst>
          </p:cNvPr>
          <p:cNvSpPr>
            <a:spLocks noGrp="1"/>
          </p:cNvSpPr>
          <p:nvPr>
            <p:ph type="ctrTitle"/>
          </p:nvPr>
        </p:nvSpPr>
        <p:spPr>
          <a:xfrm>
            <a:off x="1524000" y="1122363"/>
            <a:ext cx="9144000" cy="2387600"/>
          </a:xfrm>
        </p:spPr>
        <p:txBody>
          <a:bodyPr anchor="b">
            <a:normAutofit/>
          </a:bodyPr>
          <a:lstStyle>
            <a:lvl1pPr algn="ctr">
              <a:defRPr sz="4800" cap="all" baseline="0">
                <a:latin typeface="DIN 2014 Bold" panose="020B0504020202020204" pitchFamily="34" charset="77"/>
              </a:defRPr>
            </a:lvl1pPr>
          </a:lstStyle>
          <a:p>
            <a:r>
              <a:rPr lang="en-US"/>
              <a:t>Click to edit Master title style</a:t>
            </a:r>
            <a:endParaRPr lang="nb-NO"/>
          </a:p>
        </p:txBody>
      </p:sp>
      <p:sp>
        <p:nvSpPr>
          <p:cNvPr id="3" name="Undertittel 2">
            <a:extLst>
              <a:ext uri="{FF2B5EF4-FFF2-40B4-BE49-F238E27FC236}">
                <a16:creationId xmlns:a16="http://schemas.microsoft.com/office/drawing/2014/main" id="{51F1DB19-0425-58DF-7884-3CFF5CFDD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a:extLst>
              <a:ext uri="{FF2B5EF4-FFF2-40B4-BE49-F238E27FC236}">
                <a16:creationId xmlns:a16="http://schemas.microsoft.com/office/drawing/2014/main" id="{04DDCD83-A0F3-D2A0-199E-AE331B414FEF}"/>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AA1675A6-FECA-D39A-8F76-625F97018D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4AE4D5-563F-ADA4-64CD-99F482B3D099}"/>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44398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478C0A8-8D65-5B9C-7F58-DA306AD9A8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Plassholder for loddrett tekst 2">
            <a:extLst>
              <a:ext uri="{FF2B5EF4-FFF2-40B4-BE49-F238E27FC236}">
                <a16:creationId xmlns:a16="http://schemas.microsoft.com/office/drawing/2014/main" id="{79B7004E-14ED-B166-639F-B61797E82E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07FE7D0-55D7-4B77-6CB2-FE3C01ECB807}"/>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E242C503-56BF-FCFA-FB21-B3A0E6E9B6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EB652B-208D-D147-C84D-6709EABCFF91}"/>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68267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hasCustomPrompt="1"/>
          </p:nvPr>
        </p:nvSpPr>
        <p:spPr>
          <a:xfrm>
            <a:off x="1298035" y="2292902"/>
            <a:ext cx="8880107" cy="1232669"/>
          </a:xfrm>
        </p:spPr>
        <p:txBody>
          <a:bodyPr>
            <a:normAutofit/>
          </a:bodyPr>
          <a:lstStyle>
            <a:lvl1pPr algn="ctr">
              <a:defRPr sz="7200" kern="2100" cap="all" spc="300" baseline="10000">
                <a:latin typeface="DIN 2014 Bold" panose="020B0504020202020204" pitchFamily="34" charset="77"/>
              </a:defRPr>
            </a:lvl1pPr>
          </a:lstStyle>
          <a:p>
            <a:r>
              <a:rPr lang="nb-NO"/>
              <a:t>«HVEM ER VI?»</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
        <p:nvSpPr>
          <p:cNvPr id="7" name="Plassholder for tekst 6">
            <a:extLst>
              <a:ext uri="{FF2B5EF4-FFF2-40B4-BE49-F238E27FC236}">
                <a16:creationId xmlns:a16="http://schemas.microsoft.com/office/drawing/2014/main" id="{47FB018A-A0AC-6DE2-1115-AD2FB76181E7}"/>
              </a:ext>
            </a:extLst>
          </p:cNvPr>
          <p:cNvSpPr>
            <a:spLocks noGrp="1"/>
          </p:cNvSpPr>
          <p:nvPr>
            <p:ph type="body" sz="quarter" idx="13" hasCustomPrompt="1"/>
          </p:nvPr>
        </p:nvSpPr>
        <p:spPr>
          <a:xfrm>
            <a:off x="3030045" y="3830182"/>
            <a:ext cx="6131910" cy="1886802"/>
          </a:xfrm>
        </p:spPr>
        <p:txBody>
          <a:bodyPr/>
          <a:lstStyle>
            <a:lvl1pPr marL="0" indent="0">
              <a:buFontTx/>
              <a:buNone/>
              <a:defRPr lang="nb-NO" smtClean="0">
                <a:effectLst/>
              </a:defRPr>
            </a:lvl1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t>
            </a:r>
            <a:r>
              <a:rPr lang="nb-NO">
                <a:solidFill>
                  <a:srgbClr val="3E62D7"/>
                </a:solidFill>
                <a:effectLst/>
                <a:latin typeface="Helvetica" pitchFamily="2" charset="0"/>
              </a:rPr>
              <a:t> </a:t>
            </a:r>
            <a:r>
              <a:rPr lang="nb-NO" err="1">
                <a:solidFill>
                  <a:srgbClr val="3E62D7"/>
                </a:solidFill>
                <a:effectLst/>
                <a:latin typeface="Helvetica" pitchFamily="2" charset="0"/>
              </a:rPr>
              <a:t>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a:t>
            </a:r>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endParaRPr lang="nb-NO">
              <a:solidFill>
                <a:srgbClr val="3E62D7"/>
              </a:solidFill>
              <a:effectLst/>
              <a:latin typeface="Helvetica" pitchFamily="2" charset="0"/>
            </a:endParaRPr>
          </a:p>
        </p:txBody>
      </p:sp>
      <p:pic>
        <p:nvPicPr>
          <p:cNvPr id="6" name="Bilde 5">
            <a:extLst>
              <a:ext uri="{FF2B5EF4-FFF2-40B4-BE49-F238E27FC236}">
                <a16:creationId xmlns:a16="http://schemas.microsoft.com/office/drawing/2014/main" id="{710863D3-AFB1-6283-2F79-69461C955D2E}"/>
              </a:ext>
            </a:extLst>
          </p:cNvPr>
          <p:cNvPicPr>
            <a:picLocks noChangeAspect="1"/>
          </p:cNvPicPr>
          <p:nvPr userDrawn="1"/>
        </p:nvPicPr>
        <p:blipFill>
          <a:blip r:embed="rId2"/>
          <a:stretch>
            <a:fillRect/>
          </a:stretch>
        </p:blipFill>
        <p:spPr>
          <a:xfrm>
            <a:off x="-2551863" y="829881"/>
            <a:ext cx="5103725" cy="5198238"/>
          </a:xfrm>
          <a:prstGeom prst="rect">
            <a:avLst/>
          </a:prstGeom>
        </p:spPr>
      </p:pic>
    </p:spTree>
    <p:extLst>
      <p:ext uri="{BB962C8B-B14F-4D97-AF65-F5344CB8AC3E}">
        <p14:creationId xmlns:p14="http://schemas.microsoft.com/office/powerpoint/2010/main" val="239663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5B6A0D0-28CF-4C8C-EA31-267C0BD4BFD6}"/>
              </a:ext>
            </a:extLst>
          </p:cNvPr>
          <p:cNvSpPr>
            <a:spLocks noGrp="1"/>
          </p:cNvSpPr>
          <p:nvPr>
            <p:ph type="title" hasCustomPrompt="1"/>
          </p:nvPr>
        </p:nvSpPr>
        <p:spPr>
          <a:xfrm>
            <a:off x="838200" y="2524431"/>
            <a:ext cx="10515600" cy="1325563"/>
          </a:xfrm>
        </p:spPr>
        <p:txBody>
          <a:bodyPr>
            <a:noAutofit/>
          </a:bodyPr>
          <a:lstStyle>
            <a:lvl1pPr algn="ctr">
              <a:defRPr sz="12000" cap="none" spc="2000" baseline="0"/>
            </a:lvl1pPr>
          </a:lstStyle>
          <a:p>
            <a:r>
              <a:rPr lang="nb-NO"/>
              <a:t>overskrift</a:t>
            </a:r>
          </a:p>
        </p:txBody>
      </p:sp>
    </p:spTree>
    <p:extLst>
      <p:ext uri="{BB962C8B-B14F-4D97-AF65-F5344CB8AC3E}">
        <p14:creationId xmlns:p14="http://schemas.microsoft.com/office/powerpoint/2010/main" val="82913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p:nvPr>
        </p:nvSpPr>
        <p:spPr>
          <a:xfrm>
            <a:off x="838200" y="2319053"/>
            <a:ext cx="10515600" cy="1325563"/>
          </a:xfrm>
        </p:spPr>
        <p:txBody>
          <a:bodyPr>
            <a:normAutofit/>
          </a:bodyPr>
          <a:lstStyle>
            <a:lvl1pPr algn="ctr">
              <a:defRPr sz="7200" kern="2100" cap="none" spc="300" baseline="10000">
                <a:latin typeface="+mj-lt"/>
              </a:defRPr>
            </a:lvl1pPr>
          </a:lstStyle>
          <a:p>
            <a:r>
              <a:rPr lang="en-US"/>
              <a:t>Click to edit Master title style</a:t>
            </a:r>
            <a:endParaRPr lang="nb-NO"/>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67740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A4859B4-5120-C419-972C-C33A730AE8B2}"/>
              </a:ext>
            </a:extLst>
          </p:cNvPr>
          <p:cNvSpPr/>
          <p:nvPr userDrawn="1"/>
        </p:nvSpPr>
        <p:spPr>
          <a:xfrm>
            <a:off x="0" y="0"/>
            <a:ext cx="12192000" cy="6858000"/>
          </a:xfrm>
          <a:prstGeom prst="rect">
            <a:avLst/>
          </a:prstGeom>
          <a:solidFill>
            <a:srgbClr val="FE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tretch>
            <a:fillRect/>
          </a:stretch>
        </p:blipFill>
        <p:spPr>
          <a:xfrm>
            <a:off x="4821945" y="1510024"/>
            <a:ext cx="2548110" cy="3134580"/>
          </a:xfrm>
          <a:prstGeom prst="rect">
            <a:avLst/>
          </a:prstGeom>
        </p:spPr>
      </p:pic>
    </p:spTree>
    <p:extLst>
      <p:ext uri="{BB962C8B-B14F-4D97-AF65-F5344CB8AC3E}">
        <p14:creationId xmlns:p14="http://schemas.microsoft.com/office/powerpoint/2010/main" val="383346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99D26BFC-5BAA-5552-7B2D-0A1805B27F0D}"/>
              </a:ext>
            </a:extLst>
          </p:cNvPr>
          <p:cNvPicPr>
            <a:picLocks noChangeAspect="1"/>
          </p:cNvPicPr>
          <p:nvPr userDrawn="1"/>
        </p:nvPicPr>
        <p:blipFill>
          <a:blip r:embed="rId2"/>
          <a:srcRect/>
          <a:stretch/>
        </p:blipFill>
        <p:spPr>
          <a:xfrm>
            <a:off x="10832227" y="260308"/>
            <a:ext cx="1054488" cy="1297187"/>
          </a:xfrm>
          <a:prstGeom prst="rect">
            <a:avLst/>
          </a:prstGeom>
        </p:spPr>
      </p:pic>
    </p:spTree>
    <p:extLst>
      <p:ext uri="{BB962C8B-B14F-4D97-AF65-F5344CB8AC3E}">
        <p14:creationId xmlns:p14="http://schemas.microsoft.com/office/powerpoint/2010/main" val="33688186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8FE28A2-645F-1078-C276-4A5A601D6C01}"/>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rcRect/>
          <a:stretch/>
        </p:blipFill>
        <p:spPr>
          <a:xfrm>
            <a:off x="4821945" y="1510024"/>
            <a:ext cx="2548110" cy="3134579"/>
          </a:xfrm>
          <a:prstGeom prst="rect">
            <a:avLst/>
          </a:prstGeom>
        </p:spPr>
      </p:pic>
    </p:spTree>
    <p:extLst>
      <p:ext uri="{BB962C8B-B14F-4D97-AF65-F5344CB8AC3E}">
        <p14:creationId xmlns:p14="http://schemas.microsoft.com/office/powerpoint/2010/main" val="19165135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20801"/>
            <a:ext cx="10801350" cy="592073"/>
          </a:xfrm>
        </p:spPr>
        <p:txBody>
          <a:bodyPr anchor="t"/>
          <a:lstStyle>
            <a:lvl1pPr>
              <a:defRPr>
                <a:solidFill>
                  <a:srgbClr val="243746"/>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a:xfrm>
            <a:off x="698360" y="1800000"/>
            <a:ext cx="10789317" cy="4355904"/>
          </a:xfrm>
        </p:spPr>
        <p:txBody>
          <a:bodyPr/>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a:extLst>
              <a:ext uri="{FF2B5EF4-FFF2-40B4-BE49-F238E27FC236}">
                <a16:creationId xmlns:a16="http://schemas.microsoft.com/office/drawing/2014/main" id="{FB947B7D-D288-4B86-BBDA-0325B4887916}"/>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199152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000"/>
            <a:ext cx="5400675" cy="4337043"/>
          </a:xfrm>
        </p:spPr>
        <p:txBody>
          <a:bodyPr r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6104232" y="1800000"/>
            <a:ext cx="5400673" cy="4337043"/>
          </a:xfrm>
        </p:spPr>
        <p:txBody>
          <a:bodyPr l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7" name="Straight Connector 6">
            <a:extLst>
              <a:ext uri="{FF2B5EF4-FFF2-40B4-BE49-F238E27FC236}">
                <a16:creationId xmlns:a16="http://schemas.microsoft.com/office/drawing/2014/main" id="{F9DEAF68-2D99-47D6-AD8C-1328027DAF1D}"/>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94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533"/>
            <a:ext cx="3600450" cy="4365317"/>
          </a:xfrm>
        </p:spPr>
        <p:txBody>
          <a:bodyPr r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7896225" y="1800533"/>
            <a:ext cx="3600449" cy="4365317"/>
          </a:xfrm>
        </p:spPr>
        <p:txBody>
          <a:bodyPr l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hasCustomPrompt="1"/>
          </p:nvPr>
        </p:nvSpPr>
        <p:spPr>
          <a:xfrm>
            <a:off x="4321175" y="1800533"/>
            <a:ext cx="3575050" cy="4365317"/>
          </a:xfrm>
        </p:spPr>
        <p:txBody>
          <a:bodyPr lIns="108000" rIns="10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8" name="Straight Connector 7">
            <a:extLst>
              <a:ext uri="{FF2B5EF4-FFF2-40B4-BE49-F238E27FC236}">
                <a16:creationId xmlns:a16="http://schemas.microsoft.com/office/drawing/2014/main" id="{37EF2A27-AEDA-479E-BB70-B2E0DBAFB51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1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B8F44-D588-A8BE-0FCB-702D5536AF6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85C09F39-BB6C-C3E0-6F77-999563FBD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72F607CB-F9CD-EC16-4DBC-9B99DD45B2F0}"/>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ED343224-6C45-C09C-47EA-4064C53AEB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DA8D4D-494C-DCDB-9C0F-F8CF60C3D3BE}"/>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984425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dirty="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3599703" cy="3565523"/>
          </a:xfrm>
        </p:spPr>
        <p:txBody>
          <a:bodyPr tIns="108000" rIns="216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4295402" y="2600326"/>
            <a:ext cx="3575424" cy="3565520"/>
          </a:xfrm>
        </p:spPr>
        <p:txBody>
          <a:bodyPr lIns="108000" tIns="108000" rIns="108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7896225" y="2600326"/>
            <a:ext cx="3600449" cy="3565520"/>
          </a:xfrm>
        </p:spPr>
        <p:txBody>
          <a:bodyPr lIns="216000" tIns="10800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3600450" cy="595007"/>
          </a:xfrm>
        </p:spPr>
        <p:txBody>
          <a:bodyPr r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4295775" y="2005318"/>
            <a:ext cx="3600450" cy="595007"/>
          </a:xfrm>
        </p:spPr>
        <p:txBody>
          <a:bodyPr lIns="108000" rIns="108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7896225" y="2005318"/>
            <a:ext cx="3600824" cy="595007"/>
          </a:xfrm>
        </p:spPr>
        <p:txBody>
          <a:bodyPr l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11" name="Straight Connector 10">
            <a:extLst>
              <a:ext uri="{FF2B5EF4-FFF2-40B4-BE49-F238E27FC236}">
                <a16:creationId xmlns:a16="http://schemas.microsoft.com/office/drawing/2014/main" id="{0322214E-3AB3-4C24-A524-2CE8418A11BD}"/>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253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dirty="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2700000" cy="3565523"/>
          </a:xfrm>
        </p:spPr>
        <p:txBody>
          <a:bodyPr tIns="108000" rIns="216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3399856"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8796338" y="2600326"/>
            <a:ext cx="2700000" cy="3565520"/>
          </a:xfrm>
        </p:spPr>
        <p:txBody>
          <a:bodyPr lIns="216000" tIns="108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2700000" cy="595007"/>
          </a:xfrm>
        </p:spPr>
        <p:txBody>
          <a:bodyPr r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3400229"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8796431" y="2005318"/>
            <a:ext cx="2700000" cy="595007"/>
          </a:xfrm>
        </p:spPr>
        <p:txBody>
          <a:bodyPr l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1" name="Plassholder for tekst 8">
            <a:extLst>
              <a:ext uri="{FF2B5EF4-FFF2-40B4-BE49-F238E27FC236}">
                <a16:creationId xmlns:a16="http://schemas.microsoft.com/office/drawing/2014/main" id="{F41B8369-23C3-4F16-BCF6-293D6FF66C20}"/>
              </a:ext>
            </a:extLst>
          </p:cNvPr>
          <p:cNvSpPr>
            <a:spLocks noGrp="1"/>
          </p:cNvSpPr>
          <p:nvPr>
            <p:ph type="body" sz="quarter" idx="23" hasCustomPrompt="1"/>
          </p:nvPr>
        </p:nvSpPr>
        <p:spPr>
          <a:xfrm>
            <a:off x="6105349"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2" name="Plassholder for tekst 18">
            <a:extLst>
              <a:ext uri="{FF2B5EF4-FFF2-40B4-BE49-F238E27FC236}">
                <a16:creationId xmlns:a16="http://schemas.microsoft.com/office/drawing/2014/main" id="{DBA1DC41-ABAE-4F03-A70D-362A4D4B5903}"/>
              </a:ext>
            </a:extLst>
          </p:cNvPr>
          <p:cNvSpPr>
            <a:spLocks noGrp="1"/>
          </p:cNvSpPr>
          <p:nvPr>
            <p:ph type="body" sz="quarter" idx="24" hasCustomPrompt="1"/>
          </p:nvPr>
        </p:nvSpPr>
        <p:spPr>
          <a:xfrm>
            <a:off x="6105722"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cxnSp>
        <p:nvCxnSpPr>
          <p:cNvPr id="15" name="Straight Connector 14">
            <a:extLst>
              <a:ext uri="{FF2B5EF4-FFF2-40B4-BE49-F238E27FC236}">
                <a16:creationId xmlns:a16="http://schemas.microsoft.com/office/drawing/2014/main" id="{9B208F9B-63CE-4FCD-BE60-F49AE7373A67}"/>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97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2" y="2014026"/>
            <a:ext cx="3546000" cy="1764000"/>
          </a:xfrm>
        </p:spPr>
        <p:txBody>
          <a:bodyPr/>
          <a:lstStyle>
            <a:lvl1pPr>
              <a:defRPr>
                <a:solidFill>
                  <a:srgbClr val="243746"/>
                </a:solidFill>
              </a:defRPr>
            </a:lvl1pPr>
          </a:lstStyle>
          <a:p>
            <a:r>
              <a:rPr lang="en-US" noProof="0"/>
              <a:t>Click icon to add picture</a:t>
            </a:r>
            <a:endParaRPr lang="en-GB" noProof="0" dirty="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9015" y="2014026"/>
            <a:ext cx="3546000" cy="1764000"/>
          </a:xfrm>
        </p:spPr>
        <p:txBody>
          <a:bodyPr/>
          <a:lstStyle>
            <a:lvl1pPr>
              <a:defRPr>
                <a:solidFill>
                  <a:srgbClr val="243746"/>
                </a:solidFill>
              </a:defRPr>
            </a:lvl1pPr>
          </a:lstStyle>
          <a:p>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53277" y="2014026"/>
            <a:ext cx="3546000" cy="1764000"/>
          </a:xfrm>
        </p:spPr>
        <p:txBody>
          <a:bodyPr/>
          <a:lstStyle>
            <a:lvl1pPr>
              <a:defRPr>
                <a:solidFill>
                  <a:srgbClr val="243746"/>
                </a:solidFill>
              </a:defRPr>
            </a:lvl1p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4752"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9015"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9015"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53277"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53277"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14" name="Straight Connector 13">
            <a:extLst>
              <a:ext uri="{FF2B5EF4-FFF2-40B4-BE49-F238E27FC236}">
                <a16:creationId xmlns:a16="http://schemas.microsoft.com/office/drawing/2014/main" id="{8A977C04-1C2D-410B-BAA7-8E5E4634B2A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19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420059"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135367"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2528"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3420060"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3417836"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6135368"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6133144"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8850675"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p:nvPr>
        </p:nvSpPr>
        <p:spPr>
          <a:xfrm>
            <a:off x="8850675"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p:nvPr>
        </p:nvSpPr>
        <p:spPr>
          <a:xfrm>
            <a:off x="8848451"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5B43F209-D9B1-4C1D-BEEB-45BEA693935C}"/>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450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395663"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0" name="Straight Connector 9">
            <a:extLst>
              <a:ext uri="{FF2B5EF4-FFF2-40B4-BE49-F238E27FC236}">
                <a16:creationId xmlns:a16="http://schemas.microsoft.com/office/drawing/2014/main" id="{1DD5A502-4272-4E22-9389-C48A9C4367CC}"/>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355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295775"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3600451" cy="3752586"/>
          </a:xfrm>
        </p:spPr>
        <p:txBody>
          <a:bodyPr rIns="216000"/>
          <a:lstStyle>
            <a:lvl1pPr marL="0" indent="0">
              <a:buNone/>
              <a:defRPr sz="1600">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4" y="828576"/>
            <a:ext cx="3600451" cy="1264173"/>
          </a:xfrm>
        </p:spPr>
        <p:txBody>
          <a:bodyPr rIns="216000" bIns="180000" anchor="t"/>
          <a:lstStyle>
            <a:lvl1pPr>
              <a:defRPr>
                <a:solidFill>
                  <a:srgbClr val="243746"/>
                </a:solidFill>
              </a:defRPr>
            </a:lvl1pPr>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991099" y="819150"/>
            <a:ext cx="6505575" cy="5346700"/>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0" name="Straight Connector 9">
            <a:extLst>
              <a:ext uri="{FF2B5EF4-FFF2-40B4-BE49-F238E27FC236}">
                <a16:creationId xmlns:a16="http://schemas.microsoft.com/office/drawing/2014/main" id="{49358CCD-89E7-4827-909B-DB170742C6F2}"/>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1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ed right column">
    <p:bg>
      <p:bgPr>
        <a:solidFill>
          <a:srgbClr val="DFF5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1" y="0"/>
            <a:ext cx="3395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0" name="Graphic 9">
            <a:extLst>
              <a:ext uri="{FF2B5EF4-FFF2-40B4-BE49-F238E27FC236}">
                <a16:creationId xmlns:a16="http://schemas.microsoft.com/office/drawing/2014/main" id="{74A353F3-1233-4B1E-8AA8-841E825EC4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30219" y="175144"/>
            <a:ext cx="1078648" cy="427693"/>
          </a:xfrm>
          <a:prstGeom prst="rect">
            <a:avLst/>
          </a:prstGeom>
        </p:spPr>
      </p:pic>
      <p:cxnSp>
        <p:nvCxnSpPr>
          <p:cNvPr id="11" name="Straight Connector 10">
            <a:extLst>
              <a:ext uri="{FF2B5EF4-FFF2-40B4-BE49-F238E27FC236}">
                <a16:creationId xmlns:a16="http://schemas.microsoft.com/office/drawing/2014/main" id="{63150CF0-D237-49B5-A659-C72EB2C01CA2}"/>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6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Colored top r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0" y="0"/>
            <a:ext cx="12192000" cy="3787807"/>
          </a:xfrm>
          <a:solidFill>
            <a:srgbClr val="DFF5FF"/>
          </a:solidFill>
        </p:spPr>
        <p:txBody>
          <a:bodyPr anchor="ctr">
            <a:normAutofit/>
          </a:bodyPr>
          <a:lstStyle>
            <a:lvl1pPr marL="0" indent="0" algn="ctr">
              <a:buNone/>
              <a:defRPr sz="1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912125"/>
            <a:ext cx="2858580" cy="2253726"/>
          </a:xfrm>
        </p:spPr>
        <p:txBody>
          <a:bodyPr tIns="180000" rIns="0" anchor="t"/>
          <a:lstStyle>
            <a:lvl1pPr>
              <a:lnSpc>
                <a:spcPct val="100000"/>
              </a:lnSpc>
              <a:defRPr sz="2400">
                <a:solidFill>
                  <a:srgbClr val="243746"/>
                </a:solidFill>
              </a:defRPr>
            </a:lvl1pPr>
          </a:lstStyle>
          <a:p>
            <a:r>
              <a:rPr lang="en-US" noProof="0"/>
              <a:t>Click to edit Master title style</a:t>
            </a:r>
            <a:endParaRPr lang="en-GB" noProof="0" dirty="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4295775" y="3902697"/>
            <a:ext cx="7200900" cy="2263153"/>
          </a:xfrm>
        </p:spPr>
        <p:txBody>
          <a:bodyPr lIns="0" tIns="288000" rIns="0"/>
          <a:lstStyle>
            <a:lvl1pPr marL="0" indent="0">
              <a:buNone/>
              <a:defRPr sz="1600">
                <a:solidFill>
                  <a:srgbClr val="24374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7" name="Straight Connector 6">
            <a:extLst>
              <a:ext uri="{FF2B5EF4-FFF2-40B4-BE49-F238E27FC236}">
                <a16:creationId xmlns:a16="http://schemas.microsoft.com/office/drawing/2014/main" id="{5DB742E2-033B-481C-8301-4B9B3ABC0779}"/>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88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8"/>
            <a:ext cx="10801350" cy="601648"/>
          </a:xfrm>
        </p:spPr>
        <p:txBody>
          <a:bodyPr anchor="t"/>
          <a:lstStyle>
            <a:lvl1pPr>
              <a:defRPr>
                <a:solidFill>
                  <a:srgbClr val="243746"/>
                </a:solidFill>
              </a:defRPr>
            </a:lvl1pPr>
          </a:lstStyle>
          <a:p>
            <a:r>
              <a:rPr lang="en-US" noProof="0"/>
              <a:t>Click to edit Master title style</a:t>
            </a:r>
            <a:endParaRPr lang="en-GB" noProof="0" dirty="0"/>
          </a:p>
        </p:txBody>
      </p: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5" name="Straight Connector 4">
            <a:extLst>
              <a:ext uri="{FF2B5EF4-FFF2-40B4-BE49-F238E27FC236}">
                <a16:creationId xmlns:a16="http://schemas.microsoft.com/office/drawing/2014/main" id="{2A5E7FB3-59C8-493D-9C0D-12767F4C1450}"/>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40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c">
    <p:spTree>
      <p:nvGrpSpPr>
        <p:cNvPr id="1" name=""/>
        <p:cNvGrpSpPr/>
        <p:nvPr/>
      </p:nvGrpSpPr>
      <p:grpSpPr>
        <a:xfrm>
          <a:off x="0" y="0"/>
          <a:ext cx="0" cy="0"/>
          <a:chOff x="0" y="0"/>
          <a:chExt cx="0" cy="0"/>
        </a:xfrm>
      </p:grpSpPr>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4" name="Straight Connector 3">
            <a:extLst>
              <a:ext uri="{FF2B5EF4-FFF2-40B4-BE49-F238E27FC236}">
                <a16:creationId xmlns:a16="http://schemas.microsoft.com/office/drawing/2014/main" id="{4773E22F-5139-4E5C-BC7D-709F34D35089}"/>
              </a:ext>
            </a:extLst>
          </p:cNvPr>
          <p:cNvCxnSpPr>
            <a:cxnSpLocks/>
          </p:cNvCxnSpPr>
          <p:nvPr userDrawn="1"/>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4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146276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latin typeface="+mj-lt"/>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81712E7-49E5-4927-88C5-A629CBED4624}"/>
              </a:ext>
            </a:extLst>
          </p:cNvPr>
          <p:cNvGraphicFramePr>
            <a:graphicFrameLocks noGrp="1"/>
          </p:cNvGraphicFramePr>
          <p:nvPr userDrawn="1">
            <p:extLst>
              <p:ext uri="{D42A27DB-BD31-4B8C-83A1-F6EECF244321}">
                <p14:modId xmlns:p14="http://schemas.microsoft.com/office/powerpoint/2010/main" val="1808111648"/>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887247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62" name="Table 17">
            <a:extLst>
              <a:ext uri="{FF2B5EF4-FFF2-40B4-BE49-F238E27FC236}">
                <a16:creationId xmlns:a16="http://schemas.microsoft.com/office/drawing/2014/main" id="{14BF827C-2382-4C32-80BA-940873E234CE}"/>
              </a:ext>
            </a:extLst>
          </p:cNvPr>
          <p:cNvGraphicFramePr>
            <a:graphicFrameLocks noGrp="1"/>
          </p:cNvGraphicFramePr>
          <p:nvPr userDrawn="1">
            <p:extLst>
              <p:ext uri="{D42A27DB-BD31-4B8C-83A1-F6EECF244321}">
                <p14:modId xmlns:p14="http://schemas.microsoft.com/office/powerpoint/2010/main" val="56202036"/>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F5FF"/>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201016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green">
    <p:bg>
      <p:bgPr>
        <a:solidFill>
          <a:srgbClr val="E6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0AADEAF4-61F4-4ED9-94FB-F38E66E3C74C}"/>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802814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wood">
    <p:bg>
      <p:bgPr>
        <a:solidFill>
          <a:srgbClr val="FFE7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34FFBDAD-EBA9-4934-B0BE-55B6892BDFE3}"/>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835170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slate">
    <p:bg>
      <p:bgPr>
        <a:solidFill>
          <a:srgbClr val="2437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5795FEB2-A6E1-46A4-87A1-E595F61F75B1}"/>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817476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12621"/>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F4E15BC6-9E3C-4D7C-95C3-FC5C3D554439}"/>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9438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20600"/>
          </a:xfrm>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1D7DACB7-2B7C-4558-9721-A3D7E89BCFF9}"/>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1839240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credits - animated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5B974-3DC1-44AE-96AE-E5BC33594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843" y="481976"/>
            <a:ext cx="1452576" cy="1126800"/>
          </a:xfrm>
          <a:prstGeom prst="rect">
            <a:avLst/>
          </a:prstGeom>
          <a:ln>
            <a:noFill/>
          </a:ln>
        </p:spPr>
      </p:pic>
      <p:sp>
        <p:nvSpPr>
          <p:cNvPr id="6" name="Rectangle 5">
            <a:extLst>
              <a:ext uri="{FF2B5EF4-FFF2-40B4-BE49-F238E27FC236}">
                <a16:creationId xmlns:a16="http://schemas.microsoft.com/office/drawing/2014/main" id="{01E21570-2B89-43CC-8DEE-216454BE3068}"/>
              </a:ext>
            </a:extLst>
          </p:cNvPr>
          <p:cNvSpPr/>
          <p:nvPr userDrawn="1"/>
        </p:nvSpPr>
        <p:spPr>
          <a:xfrm>
            <a:off x="695325" y="5799751"/>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dirty="0">
                <a:ln>
                  <a:noFill/>
                </a:ln>
                <a:solidFill>
                  <a:srgbClr val="243746"/>
                </a:solidFill>
                <a:effectLst/>
                <a:uLnTx/>
                <a:uFillTx/>
                <a:latin typeface="+mj-lt"/>
                <a:ea typeface="+mn-ea"/>
                <a:cs typeface="Arial" charset="0"/>
              </a:rPr>
              <a:t>© Equinor ASA</a:t>
            </a:r>
            <a:endParaRPr kumimoji="0" lang="en-GB" sz="1000" b="0" i="0" u="none" strike="noStrike" kern="1200" cap="none" spc="0" normalizeH="0" baseline="0" noProof="0" dirty="0">
              <a:ln>
                <a:noFill/>
              </a:ln>
              <a:solidFill>
                <a:srgbClr val="243746"/>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endParaRPr kumimoji="0" lang="en-GB" sz="600" b="0" i="0" u="none" strike="noStrike" kern="1200" cap="none" spc="0" normalizeH="0" baseline="0" noProof="0" dirty="0">
              <a:ln>
                <a:noFill/>
              </a:ln>
              <a:solidFill>
                <a:srgbClr val="243746"/>
              </a:solidFill>
              <a:effectLst/>
              <a:uLnTx/>
              <a:uFillTx/>
              <a:latin typeface="+mn-lt"/>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4988640"/>
            <a:ext cx="10801350" cy="409785"/>
          </a:xfrm>
        </p:spPr>
        <p:txBody>
          <a:bodyPr lIns="0" tIns="3600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dirty="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5" y="4371233"/>
            <a:ext cx="10801349" cy="609337"/>
          </a:xfrm>
        </p:spPr>
        <p:txBody>
          <a:bodyPr lIns="0" tIns="0" rIns="0" bIns="36000" anchor="b"/>
          <a:lstStyle>
            <a:lvl1pPr>
              <a:defRPr sz="2000">
                <a:solidFill>
                  <a:srgbClr val="FF1243"/>
                </a:solidFill>
                <a:latin typeface="+mj-lt"/>
              </a:defRPr>
            </a:lvl1pPr>
          </a:lstStyle>
          <a:p>
            <a:r>
              <a:rPr lang="en-GB" noProof="0" dirty="0"/>
              <a:t>Click to add presentation title</a:t>
            </a:r>
          </a:p>
        </p:txBody>
      </p:sp>
      <p:graphicFrame>
        <p:nvGraphicFramePr>
          <p:cNvPr id="44" name="Table 17">
            <a:extLst>
              <a:ext uri="{FF2B5EF4-FFF2-40B4-BE49-F238E27FC236}">
                <a16:creationId xmlns:a16="http://schemas.microsoft.com/office/drawing/2014/main" id="{B1C126F3-60B7-4260-905E-E573A78D8CAD}"/>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65363777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dirty="0">
                <a:ln>
                  <a:noFill/>
                </a:ln>
                <a:solidFill>
                  <a:srgbClr val="243746"/>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dirty="0">
                <a:ln>
                  <a:noFill/>
                </a:ln>
                <a:solidFill>
                  <a:srgbClr val="243746"/>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dirty="0">
              <a:ln>
                <a:noFill/>
              </a:ln>
              <a:solidFill>
                <a:srgbClr val="243746"/>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dirty="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rgbClr val="FF1243"/>
                </a:solidFill>
                <a:latin typeface="+mj-lt"/>
              </a:defRPr>
            </a:lvl1pPr>
          </a:lstStyle>
          <a:p>
            <a:r>
              <a:rPr lang="en-GB" noProof="0" dirty="0"/>
              <a:t>Click to add presentation title</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49282DD-8F6B-47AB-B6F5-8BA1ABE3F1EC}"/>
              </a:ext>
            </a:extLst>
          </p:cNvPr>
          <p:cNvGraphicFramePr>
            <a:graphicFrameLocks noGrp="1"/>
          </p:cNvGraphicFramePr>
          <p:nvPr userDrawn="1">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5944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6D41D-EC1D-06DD-16FD-73AE30293499}"/>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E2DD5963-554E-9963-E90D-6871739D2C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a:extLst>
              <a:ext uri="{FF2B5EF4-FFF2-40B4-BE49-F238E27FC236}">
                <a16:creationId xmlns:a16="http://schemas.microsoft.com/office/drawing/2014/main" id="{1BE09757-33FD-7DA4-3303-6847FC1B8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a:extLst>
              <a:ext uri="{FF2B5EF4-FFF2-40B4-BE49-F238E27FC236}">
                <a16:creationId xmlns:a16="http://schemas.microsoft.com/office/drawing/2014/main" id="{3C42B677-7D47-553E-5181-7C7743CDACFD}"/>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6" name="Plassholder for bunntekst 5">
            <a:extLst>
              <a:ext uri="{FF2B5EF4-FFF2-40B4-BE49-F238E27FC236}">
                <a16:creationId xmlns:a16="http://schemas.microsoft.com/office/drawing/2014/main" id="{6C9F7AD4-7E54-3DB8-FFEB-8A3AB6BE976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0C2C0CB-D322-2CAE-B3D9-8ABE559A67E8}"/>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90697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BC2A5-5952-6822-6B2D-2EA4D3403057}"/>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Plassholder for tekst 2">
            <a:extLst>
              <a:ext uri="{FF2B5EF4-FFF2-40B4-BE49-F238E27FC236}">
                <a16:creationId xmlns:a16="http://schemas.microsoft.com/office/drawing/2014/main" id="{5FE194FA-E558-8E1A-6054-DB9002EEB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899FFEBC-BC4C-5507-D01C-697AC7192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a:extLst>
              <a:ext uri="{FF2B5EF4-FFF2-40B4-BE49-F238E27FC236}">
                <a16:creationId xmlns:a16="http://schemas.microsoft.com/office/drawing/2014/main" id="{74B27925-007D-C827-4333-785C7E987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8138628F-F1FF-A16D-DE20-0A0A5FE958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a:extLst>
              <a:ext uri="{FF2B5EF4-FFF2-40B4-BE49-F238E27FC236}">
                <a16:creationId xmlns:a16="http://schemas.microsoft.com/office/drawing/2014/main" id="{3C093EC1-46C7-91F4-308C-8F8C75F39507}"/>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8" name="Plassholder for bunntekst 7">
            <a:extLst>
              <a:ext uri="{FF2B5EF4-FFF2-40B4-BE49-F238E27FC236}">
                <a16:creationId xmlns:a16="http://schemas.microsoft.com/office/drawing/2014/main" id="{84007EB9-76BB-CF65-3647-C85977B474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F4E5CA1-8685-C7EE-CA7E-95D792C00A57}"/>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2117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667B24-F3D4-2534-8FB5-8CCDCF4D9602}"/>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BC40F1D-042C-E68F-2D7C-2F9C8C6C50E4}"/>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4" name="Plassholder for bunntekst 3">
            <a:extLst>
              <a:ext uri="{FF2B5EF4-FFF2-40B4-BE49-F238E27FC236}">
                <a16:creationId xmlns:a16="http://schemas.microsoft.com/office/drawing/2014/main" id="{6591C413-860F-CD14-1B66-C7D178ECF0A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054965E-7136-0BB1-8726-D41E2D9F24BC}"/>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89754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145520-BF41-6973-76AF-5D23C39B875C}"/>
              </a:ext>
            </a:extLst>
          </p:cNvPr>
          <p:cNvSpPr>
            <a:spLocks noGrp="1"/>
          </p:cNvSpPr>
          <p:nvPr>
            <p:ph type="title" hasCustomPrompt="1"/>
          </p:nvPr>
        </p:nvSpPr>
        <p:spPr>
          <a:xfrm>
            <a:off x="839788" y="457200"/>
            <a:ext cx="3932237" cy="1600200"/>
          </a:xfrm>
        </p:spPr>
        <p:txBody>
          <a:bodyPr anchor="b"/>
          <a:lstStyle>
            <a:lvl1pPr>
              <a:defRPr sz="3200"/>
            </a:lvl1pPr>
          </a:lstStyle>
          <a:p>
            <a:r>
              <a:rPr lang="nb-NO"/>
              <a:t>Hvem er vi?</a:t>
            </a:r>
          </a:p>
        </p:txBody>
      </p:sp>
      <p:sp>
        <p:nvSpPr>
          <p:cNvPr id="3" name="Plassholder for innhold 2">
            <a:extLst>
              <a:ext uri="{FF2B5EF4-FFF2-40B4-BE49-F238E27FC236}">
                <a16:creationId xmlns:a16="http://schemas.microsoft.com/office/drawing/2014/main" id="{FD9A9C18-C8DB-7F13-B72A-BC4D0C2E5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a:extLst>
              <a:ext uri="{FF2B5EF4-FFF2-40B4-BE49-F238E27FC236}">
                <a16:creationId xmlns:a16="http://schemas.microsoft.com/office/drawing/2014/main" id="{DDA35035-ADCC-61A5-3869-873760B0B6D8}"/>
              </a:ext>
            </a:extLst>
          </p:cNvPr>
          <p:cNvSpPr>
            <a:spLocks noGrp="1"/>
          </p:cNvSpPr>
          <p:nvPr>
            <p:ph type="body" sz="half" idx="2"/>
          </p:nvPr>
        </p:nvSpPr>
        <p:spPr>
          <a:xfrm>
            <a:off x="839788" y="2182090"/>
            <a:ext cx="3932237" cy="36868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ssholder for dato 4">
            <a:extLst>
              <a:ext uri="{FF2B5EF4-FFF2-40B4-BE49-F238E27FC236}">
                <a16:creationId xmlns:a16="http://schemas.microsoft.com/office/drawing/2014/main" id="{9FDD01A5-2AE9-FB94-0B48-81EE04720866}"/>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6" name="Plassholder for bunntekst 5">
            <a:extLst>
              <a:ext uri="{FF2B5EF4-FFF2-40B4-BE49-F238E27FC236}">
                <a16:creationId xmlns:a16="http://schemas.microsoft.com/office/drawing/2014/main" id="{4A7E2D18-1DC9-36BA-4E3C-C913FD9A2FC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C50F2D1-8297-E5E1-4E80-3074EC38746D}"/>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1195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F386D-B49A-0590-AC83-3AF68E784BCB}"/>
              </a:ext>
            </a:extLst>
          </p:cNvPr>
          <p:cNvSpPr>
            <a:spLocks noGrp="1"/>
          </p:cNvSpPr>
          <p:nvPr>
            <p:ph type="title"/>
          </p:nvPr>
        </p:nvSpPr>
        <p:spPr>
          <a:xfrm>
            <a:off x="839788" y="457200"/>
            <a:ext cx="3932237" cy="1441938"/>
          </a:xfrm>
        </p:spPr>
        <p:txBody>
          <a:bodyPr anchor="b"/>
          <a:lstStyle>
            <a:lvl1pPr>
              <a:defRPr sz="3200"/>
            </a:lvl1pPr>
          </a:lstStyle>
          <a:p>
            <a:r>
              <a:rPr lang="en-US"/>
              <a:t>Click to edit Master title style</a:t>
            </a:r>
            <a:endParaRPr lang="nb-NO"/>
          </a:p>
        </p:txBody>
      </p:sp>
      <p:sp>
        <p:nvSpPr>
          <p:cNvPr id="3" name="Plassholder for bilde 2">
            <a:extLst>
              <a:ext uri="{FF2B5EF4-FFF2-40B4-BE49-F238E27FC236}">
                <a16:creationId xmlns:a16="http://schemas.microsoft.com/office/drawing/2014/main" id="{C1848838-3DDE-280D-9C4B-61E9AEFF3B82}"/>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a:extLst>
              <a:ext uri="{FF2B5EF4-FFF2-40B4-BE49-F238E27FC236}">
                <a16:creationId xmlns:a16="http://schemas.microsoft.com/office/drawing/2014/main" id="{DA27AEA7-F5F4-08FE-7A7E-CB78BA04D572}"/>
              </a:ext>
            </a:extLst>
          </p:cNvPr>
          <p:cNvSpPr>
            <a:spLocks noGrp="1"/>
          </p:cNvSpPr>
          <p:nvPr>
            <p:ph type="body" sz="half" idx="2" hasCustomPrompt="1"/>
          </p:nvPr>
        </p:nvSpPr>
        <p:spPr>
          <a:xfrm>
            <a:off x="839788" y="2049462"/>
            <a:ext cx="3932237" cy="3819526"/>
          </a:xfrm>
        </p:spPr>
        <p:txBody>
          <a:bodyPr/>
          <a:lstStyle>
            <a:lvl1pPr marL="0" indent="0">
              <a:buNone/>
              <a:defRPr lang="nb-NO" smtClean="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a:t>
            </a:r>
            <a:r>
              <a:rPr lang="nb-NO">
                <a:solidFill>
                  <a:srgbClr val="3E62D7"/>
                </a:solidFill>
                <a:effectLst/>
                <a:latin typeface="Helvetica" pitchFamily="2" charset="0"/>
              </a:rPr>
              <a:t> </a:t>
            </a:r>
            <a:r>
              <a:rPr lang="nb-NO" err="1">
                <a:solidFill>
                  <a:srgbClr val="3E62D7"/>
                </a:solidFill>
                <a:effectLst/>
                <a:latin typeface="Helvetica" pitchFamily="2" charset="0"/>
              </a:rPr>
              <a:t>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Ut </a:t>
            </a:r>
            <a:r>
              <a:rPr lang="nb-NO" err="1">
                <a:solidFill>
                  <a:srgbClr val="3E62D7"/>
                </a:solidFill>
                <a:effectLst/>
                <a:latin typeface="Helvetica" pitchFamily="2" charset="0"/>
              </a:rPr>
              <a:t>wisi</a:t>
            </a:r>
            <a:r>
              <a:rPr lang="nb-NO">
                <a:solidFill>
                  <a:srgbClr val="3E62D7"/>
                </a:solidFill>
                <a:effectLst/>
                <a:latin typeface="Helvetica" pitchFamily="2" charset="0"/>
              </a:rPr>
              <a:t> </a:t>
            </a:r>
            <a:r>
              <a:rPr lang="nb-NO" err="1">
                <a:solidFill>
                  <a:srgbClr val="3E62D7"/>
                </a:solidFill>
                <a:effectLst/>
                <a:latin typeface="Helvetica" pitchFamily="2" charset="0"/>
              </a:rPr>
              <a:t>enim</a:t>
            </a:r>
            <a:r>
              <a:rPr lang="nb-NO">
                <a:solidFill>
                  <a:srgbClr val="3E62D7"/>
                </a:solidFill>
                <a:effectLst/>
                <a:latin typeface="Helvetica" pitchFamily="2" charset="0"/>
              </a:rPr>
              <a:t> ad </a:t>
            </a:r>
            <a:r>
              <a:rPr lang="nb-NO" err="1">
                <a:solidFill>
                  <a:srgbClr val="3E62D7"/>
                </a:solidFill>
                <a:effectLst/>
                <a:latin typeface="Helvetica" pitchFamily="2" charset="0"/>
              </a:rPr>
              <a:t>minim</a:t>
            </a:r>
            <a:r>
              <a:rPr lang="nb-NO">
                <a:solidFill>
                  <a:srgbClr val="3E62D7"/>
                </a:solidFill>
                <a:effectLst/>
                <a:latin typeface="Helvetica" pitchFamily="2" charset="0"/>
              </a:rPr>
              <a:t> </a:t>
            </a:r>
            <a:r>
              <a:rPr lang="nb-NO" err="1">
                <a:solidFill>
                  <a:srgbClr val="3E62D7"/>
                </a:solidFill>
                <a:effectLst/>
                <a:latin typeface="Helvetica" pitchFamily="2" charset="0"/>
              </a:rPr>
              <a:t>veniam</a:t>
            </a:r>
            <a:r>
              <a:rPr lang="nb-NO">
                <a:solidFill>
                  <a:srgbClr val="3E62D7"/>
                </a:solidFill>
                <a:effectLst/>
                <a:latin typeface="Helvetica" pitchFamily="2" charset="0"/>
              </a:rPr>
              <a:t>, </a:t>
            </a:r>
            <a:r>
              <a:rPr lang="nb-NO" err="1">
                <a:solidFill>
                  <a:srgbClr val="3E62D7"/>
                </a:solidFill>
                <a:effectLst/>
                <a:latin typeface="Helvetica" pitchFamily="2" charset="0"/>
              </a:rPr>
              <a:t>quis</a:t>
            </a:r>
            <a:r>
              <a:rPr lang="nb-NO">
                <a:solidFill>
                  <a:srgbClr val="3E62D7"/>
                </a:solidFill>
                <a:effectLst/>
                <a:latin typeface="Helvetica" pitchFamily="2" charset="0"/>
              </a:rPr>
              <a:t> </a:t>
            </a:r>
            <a:r>
              <a:rPr lang="nb-NO" err="1">
                <a:solidFill>
                  <a:srgbClr val="3E62D7"/>
                </a:solidFill>
                <a:effectLst/>
                <a:latin typeface="Helvetica" pitchFamily="2" charset="0"/>
              </a:rPr>
              <a:t>nostrud</a:t>
            </a:r>
            <a:r>
              <a:rPr lang="nb-NO">
                <a:solidFill>
                  <a:srgbClr val="3E62D7"/>
                </a:solidFill>
                <a:effectLst/>
                <a:latin typeface="Helvetica" pitchFamily="2" charset="0"/>
              </a:rPr>
              <a:t> </a:t>
            </a:r>
            <a:r>
              <a:rPr lang="nb-NO" err="1">
                <a:solidFill>
                  <a:srgbClr val="3E62D7"/>
                </a:solidFill>
                <a:effectLst/>
                <a:latin typeface="Helvetica" pitchFamily="2" charset="0"/>
              </a:rPr>
              <a:t>exerci</a:t>
            </a:r>
            <a:endParaRPr lang="nb-NO">
              <a:solidFill>
                <a:srgbClr val="3E62D7"/>
              </a:solidFill>
              <a:effectLst/>
              <a:latin typeface="Helvetica" pitchFamily="2" charset="0"/>
            </a:endParaRPr>
          </a:p>
        </p:txBody>
      </p:sp>
      <p:sp>
        <p:nvSpPr>
          <p:cNvPr id="5" name="Plassholder for dato 4">
            <a:extLst>
              <a:ext uri="{FF2B5EF4-FFF2-40B4-BE49-F238E27FC236}">
                <a16:creationId xmlns:a16="http://schemas.microsoft.com/office/drawing/2014/main" id="{D41AD1D8-2824-8B21-36A7-363B6B5EDC46}"/>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6" name="Plassholder for bunntekst 5">
            <a:extLst>
              <a:ext uri="{FF2B5EF4-FFF2-40B4-BE49-F238E27FC236}">
                <a16:creationId xmlns:a16="http://schemas.microsoft.com/office/drawing/2014/main" id="{8DF2A2A6-AA34-4A5D-F518-0A4FFBFC9D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040B57D-AAD0-006A-2C1A-D8CA0A797E7A}"/>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55987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93CFB-CD8B-942F-01A7-2A7C7A5E04C7}"/>
              </a:ext>
            </a:extLst>
          </p:cNvPr>
          <p:cNvSpPr>
            <a:spLocks noGrp="1"/>
          </p:cNvSpPr>
          <p:nvPr>
            <p:ph type="title"/>
          </p:nvPr>
        </p:nvSpPr>
        <p:spPr/>
        <p:txBody>
          <a:bodyPr/>
          <a:lstStyle/>
          <a:p>
            <a:r>
              <a:rPr lang="en-US"/>
              <a:t>Click to edit Master title style</a:t>
            </a:r>
            <a:endParaRPr lang="nb-NO"/>
          </a:p>
        </p:txBody>
      </p:sp>
      <p:sp>
        <p:nvSpPr>
          <p:cNvPr id="3" name="Plassholder for loddrett tekst 2">
            <a:extLst>
              <a:ext uri="{FF2B5EF4-FFF2-40B4-BE49-F238E27FC236}">
                <a16:creationId xmlns:a16="http://schemas.microsoft.com/office/drawing/2014/main" id="{FF194601-E603-359E-5A16-A3AE565ED2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85410C03-DD10-DF97-5B93-C467430E079A}"/>
              </a:ext>
            </a:extLst>
          </p:cNvPr>
          <p:cNvSpPr>
            <a:spLocks noGrp="1"/>
          </p:cNvSpPr>
          <p:nvPr>
            <p:ph type="dt" sz="half" idx="10"/>
          </p:nvPr>
        </p:nvSpPr>
        <p:spPr/>
        <p:txBody>
          <a:body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2C3015F5-60CC-E9B0-6B0D-58F1E1C742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E93AC6-F356-5F26-D949-8C420E91661B}"/>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7938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5.sv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4.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A991617-4B45-2E9D-D081-D5DD0C308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764EC24-58E0-6DBB-C5A4-663FB9BD1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5C321A-4A05-E8E9-E689-4D973CA1B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66688-D0E0-264E-B36F-4FAE98C2FE5E}" type="datetimeFigureOut">
              <a:rPr lang="nb-NO" smtClean="0"/>
              <a:t>27.08.2024</a:t>
            </a:fld>
            <a:endParaRPr lang="nb-NO"/>
          </a:p>
        </p:txBody>
      </p:sp>
      <p:sp>
        <p:nvSpPr>
          <p:cNvPr id="5" name="Plassholder for bunntekst 4">
            <a:extLst>
              <a:ext uri="{FF2B5EF4-FFF2-40B4-BE49-F238E27FC236}">
                <a16:creationId xmlns:a16="http://schemas.microsoft.com/office/drawing/2014/main" id="{5EFBD453-89BA-2F2B-4573-D9D04652E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pc="300" baseline="0">
                <a:solidFill>
                  <a:schemeClr val="tx1">
                    <a:tint val="75000"/>
                  </a:schemeClr>
                </a:solidFill>
                <a:latin typeface="DIN 2014 Narrow" panose="020B0506020202020204" pitchFamily="34" charset="77"/>
              </a:defRPr>
            </a:lvl1pPr>
          </a:lstStyle>
          <a:p>
            <a:endParaRPr lang="nb-NO"/>
          </a:p>
        </p:txBody>
      </p:sp>
      <p:sp>
        <p:nvSpPr>
          <p:cNvPr id="6" name="Plassholder for lysbildenummer 5">
            <a:extLst>
              <a:ext uri="{FF2B5EF4-FFF2-40B4-BE49-F238E27FC236}">
                <a16:creationId xmlns:a16="http://schemas.microsoft.com/office/drawing/2014/main" id="{632E1531-AA9C-67E7-A3AD-8BDAFC5FF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DIN 2014 Narrow" panose="020B0506020202020204" pitchFamily="34" charset="77"/>
              </a:defRPr>
            </a:lvl1pPr>
          </a:lstStyle>
          <a:p>
            <a:fld id="{23D63DE0-5CA1-064F-88A8-D213BCBFBFCC}" type="slidenum">
              <a:rPr lang="nb-NO" smtClean="0"/>
              <a:pPr/>
              <a:t>‹#›</a:t>
            </a:fld>
            <a:endParaRPr lang="nb-NO"/>
          </a:p>
        </p:txBody>
      </p:sp>
      <p:pic>
        <p:nvPicPr>
          <p:cNvPr id="7" name="Bilde 6">
            <a:extLst>
              <a:ext uri="{FF2B5EF4-FFF2-40B4-BE49-F238E27FC236}">
                <a16:creationId xmlns:a16="http://schemas.microsoft.com/office/drawing/2014/main" id="{728CB3D7-A96F-93C6-5E01-47BACF053E8A}"/>
              </a:ext>
            </a:extLst>
          </p:cNvPr>
          <p:cNvPicPr>
            <a:picLocks noChangeAspect="1"/>
          </p:cNvPicPr>
          <p:nvPr userDrawn="1"/>
        </p:nvPicPr>
        <p:blipFill>
          <a:blip r:embed="rId18"/>
          <a:stretch>
            <a:fillRect/>
          </a:stretch>
        </p:blipFill>
        <p:spPr>
          <a:xfrm>
            <a:off x="10833089" y="274693"/>
            <a:ext cx="1041421" cy="1281113"/>
          </a:xfrm>
          <a:prstGeom prst="rect">
            <a:avLst/>
          </a:prstGeom>
        </p:spPr>
      </p:pic>
    </p:spTree>
    <p:extLst>
      <p:ext uri="{BB962C8B-B14F-4D97-AF65-F5344CB8AC3E}">
        <p14:creationId xmlns:p14="http://schemas.microsoft.com/office/powerpoint/2010/main" val="71514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55" r:id="rId12"/>
    <p:sldLayoutId id="2147483661" r:id="rId13"/>
    <p:sldLayoutId id="2147483662" r:id="rId14"/>
    <p:sldLayoutId id="2147483664" r:id="rId15"/>
    <p:sldLayoutId id="2147483663" r:id="rId16"/>
  </p:sldLayoutIdLst>
  <p:txStyles>
    <p:titleStyle>
      <a:lvl1pPr algn="l" defTabSz="914400" rtl="0" eaLnBrk="1" latinLnBrk="0" hangingPunct="1">
        <a:lnSpc>
          <a:spcPct val="90000"/>
        </a:lnSpc>
        <a:spcBef>
          <a:spcPct val="0"/>
        </a:spcBef>
        <a:buNone/>
        <a:defRPr sz="4400" kern="1200" cap="all" spc="200" baseline="0">
          <a:solidFill>
            <a:schemeClr val="tx1"/>
          </a:solidFill>
          <a:latin typeface="DIN 2014 Bold" panose="020B0504020202020204" pitchFamily="34" charset="77"/>
          <a:ea typeface="+mj-ea"/>
          <a:cs typeface="+mj-cs"/>
        </a:defRPr>
      </a:lvl1pPr>
    </p:titleStyle>
    <p:bodyStyle>
      <a:lvl1pPr marL="228600" indent="-228600" algn="l" defTabSz="914400" rtl="0" eaLnBrk="1" latinLnBrk="0" hangingPunct="1">
        <a:lnSpc>
          <a:spcPts val="2880"/>
        </a:lnSpc>
        <a:spcBef>
          <a:spcPts val="1200"/>
        </a:spcBef>
        <a:spcAft>
          <a:spcPts val="1200"/>
        </a:spcAft>
        <a:buFont typeface="Arial" panose="020B0604020202020204" pitchFamily="34" charset="0"/>
        <a:buChar char="•"/>
        <a:defRPr sz="2400" kern="1200" spc="100" baseline="0">
          <a:solidFill>
            <a:schemeClr val="tx1"/>
          </a:solidFill>
          <a:latin typeface="DIN 2014" panose="020B0504020202020204" pitchFamily="34" charset="77"/>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400" kern="1200" spc="100" baseline="0">
          <a:solidFill>
            <a:schemeClr val="tx1"/>
          </a:solidFill>
          <a:latin typeface="DIN 2014" panose="020B0504020202020204" pitchFamily="34" charset="77"/>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spc="100" baseline="0">
          <a:solidFill>
            <a:schemeClr val="tx1"/>
          </a:solidFill>
          <a:latin typeface="DIN 2014" panose="020B0504020202020204" pitchFamily="34" charset="77"/>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spc="100" baseline="0">
          <a:solidFill>
            <a:schemeClr val="tx1"/>
          </a:solidFill>
          <a:latin typeface="DIN 2014" panose="020B0504020202020204" pitchFamily="34" charset="77"/>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spc="100" baseline="0">
          <a:solidFill>
            <a:schemeClr val="tx1"/>
          </a:solidFill>
          <a:latin typeface="DIN 2014"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DEBD90AC-FD60-41F4-9529-E31232224E59}"/>
              </a:ext>
            </a:extLst>
          </p:cNvPr>
          <p:cNvGraphicFramePr>
            <a:graphicFrameLocks noGrp="1"/>
          </p:cNvGraphicFramePr>
          <p:nvPr userDrawn="1">
            <p:extLst>
              <p:ext uri="{D42A27DB-BD31-4B8C-83A1-F6EECF244321}">
                <p14:modId xmlns:p14="http://schemas.microsoft.com/office/powerpoint/2010/main" val="2588235611"/>
              </p:ext>
            </p:extLst>
          </p:nvPr>
        </p:nvGraphicFramePr>
        <p:xfrm>
          <a:off x="-362400" y="-365400"/>
          <a:ext cx="12916800" cy="7588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06908691"/>
                    </a:ext>
                  </a:extLst>
                </a:gridCol>
                <a:gridCol w="698400">
                  <a:extLst>
                    <a:ext uri="{9D8B030D-6E8A-4147-A177-3AD203B41FA5}">
                      <a16:colId xmlns:a16="http://schemas.microsoft.com/office/drawing/2014/main" val="1122517581"/>
                    </a:ext>
                  </a:extLst>
                </a:gridCol>
                <a:gridCol w="900000">
                  <a:extLst>
                    <a:ext uri="{9D8B030D-6E8A-4147-A177-3AD203B41FA5}">
                      <a16:colId xmlns:a16="http://schemas.microsoft.com/office/drawing/2014/main" val="3921436069"/>
                    </a:ext>
                  </a:extLst>
                </a:gridCol>
                <a:gridCol w="900000">
                  <a:extLst>
                    <a:ext uri="{9D8B030D-6E8A-4147-A177-3AD203B41FA5}">
                      <a16:colId xmlns:a16="http://schemas.microsoft.com/office/drawing/2014/main" val="461690647"/>
                    </a:ext>
                  </a:extLst>
                </a:gridCol>
                <a:gridCol w="900000">
                  <a:extLst>
                    <a:ext uri="{9D8B030D-6E8A-4147-A177-3AD203B41FA5}">
                      <a16:colId xmlns:a16="http://schemas.microsoft.com/office/drawing/2014/main" val="3176828646"/>
                    </a:ext>
                  </a:extLst>
                </a:gridCol>
                <a:gridCol w="900000">
                  <a:extLst>
                    <a:ext uri="{9D8B030D-6E8A-4147-A177-3AD203B41FA5}">
                      <a16:colId xmlns:a16="http://schemas.microsoft.com/office/drawing/2014/main" val="4171762685"/>
                    </a:ext>
                  </a:extLst>
                </a:gridCol>
                <a:gridCol w="900000">
                  <a:extLst>
                    <a:ext uri="{9D8B030D-6E8A-4147-A177-3AD203B41FA5}">
                      <a16:colId xmlns:a16="http://schemas.microsoft.com/office/drawing/2014/main" val="2201640941"/>
                    </a:ext>
                  </a:extLst>
                </a:gridCol>
                <a:gridCol w="900000">
                  <a:extLst>
                    <a:ext uri="{9D8B030D-6E8A-4147-A177-3AD203B41FA5}">
                      <a16:colId xmlns:a16="http://schemas.microsoft.com/office/drawing/2014/main" val="3985058925"/>
                    </a:ext>
                  </a:extLst>
                </a:gridCol>
                <a:gridCol w="900000">
                  <a:extLst>
                    <a:ext uri="{9D8B030D-6E8A-4147-A177-3AD203B41FA5}">
                      <a16:colId xmlns:a16="http://schemas.microsoft.com/office/drawing/2014/main" val="2520456441"/>
                    </a:ext>
                  </a:extLst>
                </a:gridCol>
                <a:gridCol w="900000">
                  <a:extLst>
                    <a:ext uri="{9D8B030D-6E8A-4147-A177-3AD203B41FA5}">
                      <a16:colId xmlns:a16="http://schemas.microsoft.com/office/drawing/2014/main" val="3882555492"/>
                    </a:ext>
                  </a:extLst>
                </a:gridCol>
                <a:gridCol w="900000">
                  <a:extLst>
                    <a:ext uri="{9D8B030D-6E8A-4147-A177-3AD203B41FA5}">
                      <a16:colId xmlns:a16="http://schemas.microsoft.com/office/drawing/2014/main" val="1630932600"/>
                    </a:ext>
                  </a:extLst>
                </a:gridCol>
                <a:gridCol w="900000">
                  <a:extLst>
                    <a:ext uri="{9D8B030D-6E8A-4147-A177-3AD203B41FA5}">
                      <a16:colId xmlns:a16="http://schemas.microsoft.com/office/drawing/2014/main" val="4253300143"/>
                    </a:ext>
                  </a:extLst>
                </a:gridCol>
                <a:gridCol w="900000">
                  <a:extLst>
                    <a:ext uri="{9D8B030D-6E8A-4147-A177-3AD203B41FA5}">
                      <a16:colId xmlns:a16="http://schemas.microsoft.com/office/drawing/2014/main" val="3197937433"/>
                    </a:ext>
                  </a:extLst>
                </a:gridCol>
                <a:gridCol w="900000">
                  <a:extLst>
                    <a:ext uri="{9D8B030D-6E8A-4147-A177-3AD203B41FA5}">
                      <a16:colId xmlns:a16="http://schemas.microsoft.com/office/drawing/2014/main" val="2775328341"/>
                    </a:ext>
                  </a:extLst>
                </a:gridCol>
                <a:gridCol w="698400">
                  <a:extLst>
                    <a:ext uri="{9D8B030D-6E8A-4147-A177-3AD203B41FA5}">
                      <a16:colId xmlns:a16="http://schemas.microsoft.com/office/drawing/2014/main" val="3434562342"/>
                    </a:ext>
                  </a:extLst>
                </a:gridCol>
                <a:gridCol w="360000">
                  <a:extLst>
                    <a:ext uri="{9D8B030D-6E8A-4147-A177-3AD203B41FA5}">
                      <a16:colId xmlns:a16="http://schemas.microsoft.com/office/drawing/2014/main" val="2670757722"/>
                    </a:ext>
                  </a:extLst>
                </a:gridCol>
              </a:tblGrid>
              <a:tr h="360000">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tc>
                  <a:txBody>
                    <a:bodyPr/>
                    <a:lstStyle/>
                    <a:p>
                      <a:pPr algn="ctr"/>
                      <a:r>
                        <a:rPr lang="nb-NO" sz="700" dirty="0" err="1">
                          <a:solidFill>
                            <a:schemeClr val="bg1"/>
                          </a:solidFill>
                        </a:rPr>
                        <a:t>Left</a:t>
                      </a:r>
                      <a:r>
                        <a:rPr lang="nb-NO" sz="700" dirty="0">
                          <a:solidFill>
                            <a:schemeClr val="bg1"/>
                          </a:solidFill>
                        </a:rPr>
                        <a: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dirty="0">
                          <a:solidFill>
                            <a:schemeClr val="bg1"/>
                          </a:solidFill>
                        </a:rPr>
                        <a:t>1</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3</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4</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5</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6</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7</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8</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9</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10</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11</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Right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extLst>
                  <a:ext uri="{0D108BD9-81ED-4DB2-BD59-A6C34878D82A}">
                    <a16:rowId xmlns:a16="http://schemas.microsoft.com/office/drawing/2014/main" val="1267116639"/>
                  </a:ext>
                </a:extLst>
              </a:tr>
              <a:tr h="824400">
                <a:tc>
                  <a:txBody>
                    <a:bodyPr/>
                    <a:lstStyle/>
                    <a:p>
                      <a:pPr algn="ctr"/>
                      <a:r>
                        <a:rPr lang="nb-NO" sz="700" dirty="0">
                          <a:solidFill>
                            <a:schemeClr val="bg1"/>
                          </a:solidFill>
                        </a:rPr>
                        <a:t>Logo Space</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Logo </a:t>
                      </a:r>
                      <a:r>
                        <a:rPr lang="nb-NO" sz="700" dirty="0" err="1">
                          <a:solidFill>
                            <a:schemeClr val="bg1"/>
                          </a:solidFill>
                        </a:rPr>
                        <a:t>space</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284756019"/>
                  </a:ext>
                </a:extLst>
              </a:tr>
              <a:tr h="594000">
                <a:tc>
                  <a:txBody>
                    <a:bodyPr/>
                    <a:lstStyle/>
                    <a:p>
                      <a:pPr algn="ctr"/>
                      <a:r>
                        <a:rPr lang="nb-NO" sz="700" dirty="0">
                          <a:solidFill>
                            <a:schemeClr val="bg1"/>
                          </a:solidFill>
                        </a:rPr>
                        <a:t>1</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628835"/>
                  </a:ext>
                </a:extLst>
              </a:tr>
              <a:tr h="594000">
                <a:tc>
                  <a:txBody>
                    <a:bodyPr/>
                    <a:lstStyle/>
                    <a:p>
                      <a:pPr algn="ctr"/>
                      <a:r>
                        <a:rPr lang="nb-NO" sz="700" dirty="0">
                          <a:solidFill>
                            <a:schemeClr val="bg1"/>
                          </a:solidFill>
                        </a:rPr>
                        <a:t>2</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2</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786395"/>
                  </a:ext>
                </a:extLst>
              </a:tr>
              <a:tr h="594000">
                <a:tc>
                  <a:txBody>
                    <a:bodyPr/>
                    <a:lstStyle/>
                    <a:p>
                      <a:pPr algn="ctr"/>
                      <a:r>
                        <a:rPr lang="nb-NO" sz="700" dirty="0">
                          <a:solidFill>
                            <a:schemeClr val="bg1"/>
                          </a:solidFill>
                        </a:rPr>
                        <a:t>3</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3</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840466"/>
                  </a:ext>
                </a:extLst>
              </a:tr>
              <a:tr h="594000">
                <a:tc>
                  <a:txBody>
                    <a:bodyPr/>
                    <a:lstStyle/>
                    <a:p>
                      <a:pPr algn="ctr"/>
                      <a:r>
                        <a:rPr lang="nb-NO" sz="700" dirty="0">
                          <a:solidFill>
                            <a:schemeClr val="bg1"/>
                          </a:solidFill>
                        </a:rPr>
                        <a:t>4</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4</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49273"/>
                  </a:ext>
                </a:extLst>
              </a:tr>
              <a:tr h="594000">
                <a:tc>
                  <a:txBody>
                    <a:bodyPr/>
                    <a:lstStyle/>
                    <a:p>
                      <a:pPr algn="ctr"/>
                      <a:r>
                        <a:rPr lang="nb-NO" sz="700" dirty="0">
                          <a:solidFill>
                            <a:schemeClr val="bg1"/>
                          </a:solidFill>
                        </a:rPr>
                        <a:t>5</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5</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97255"/>
                  </a:ext>
                </a:extLst>
              </a:tr>
              <a:tr h="594000">
                <a:tc>
                  <a:txBody>
                    <a:bodyPr/>
                    <a:lstStyle/>
                    <a:p>
                      <a:pPr algn="ctr"/>
                      <a:r>
                        <a:rPr lang="nb-NO" sz="700" dirty="0">
                          <a:solidFill>
                            <a:schemeClr val="bg1"/>
                          </a:solidFill>
                        </a:rPr>
                        <a:t>6</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6</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784121"/>
                  </a:ext>
                </a:extLst>
              </a:tr>
              <a:tr h="594000">
                <a:tc>
                  <a:txBody>
                    <a:bodyPr/>
                    <a:lstStyle/>
                    <a:p>
                      <a:pPr algn="ctr"/>
                      <a:r>
                        <a:rPr lang="nb-NO" sz="700" dirty="0">
                          <a:solidFill>
                            <a:schemeClr val="bg1"/>
                          </a:solidFill>
                        </a:rPr>
                        <a:t>7</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7</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926277"/>
                  </a:ext>
                </a:extLst>
              </a:tr>
              <a:tr h="594000">
                <a:tc>
                  <a:txBody>
                    <a:bodyPr/>
                    <a:lstStyle/>
                    <a:p>
                      <a:pPr algn="ctr"/>
                      <a:r>
                        <a:rPr lang="nb-NO" sz="700" dirty="0">
                          <a:solidFill>
                            <a:schemeClr val="bg1"/>
                          </a:solidFill>
                        </a:rPr>
                        <a:t>8</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8</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13238"/>
                  </a:ext>
                </a:extLst>
              </a:tr>
              <a:tr h="594000">
                <a:tc>
                  <a:txBody>
                    <a:bodyPr/>
                    <a:lstStyle/>
                    <a:p>
                      <a:pPr algn="ctr"/>
                      <a:r>
                        <a:rPr lang="nb-NO" sz="700" dirty="0">
                          <a:solidFill>
                            <a:schemeClr val="bg1"/>
                          </a:solidFill>
                        </a:rPr>
                        <a:t>9</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9</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967900"/>
                  </a:ext>
                </a:extLst>
              </a:tr>
              <a:tr h="698400">
                <a:tc>
                  <a:txBody>
                    <a:bodyPr/>
                    <a:lstStyle/>
                    <a:p>
                      <a:pPr algn="ctr"/>
                      <a:r>
                        <a:rPr lang="nb-NO" sz="700" dirty="0" err="1">
                          <a:solidFill>
                            <a:schemeClr val="bg1"/>
                          </a:solidFill>
                        </a:rPr>
                        <a:t>Bottom</a:t>
                      </a:r>
                      <a:r>
                        <a:rPr lang="nb-NO" sz="700" dirty="0">
                          <a:solidFill>
                            <a:schemeClr val="bg1"/>
                          </a:solidFill>
                        </a:rPr>
                        <a:t> margin</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err="1">
                          <a:solidFill>
                            <a:schemeClr val="bg1"/>
                          </a:solidFill>
                        </a:rPr>
                        <a:t>Bottom</a:t>
                      </a:r>
                      <a:r>
                        <a:rPr lang="nb-NO" sz="700" dirty="0">
                          <a:solidFill>
                            <a:schemeClr val="bg1"/>
                          </a:solidFill>
                        </a:rPr>
                        <a:t> margin</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49541604"/>
                  </a:ext>
                </a:extLst>
              </a:tr>
              <a:tr h="360000">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c>
                  <a:txBody>
                    <a:bodyPr/>
                    <a:lstStyle/>
                    <a:p>
                      <a:pPr algn="ctr"/>
                      <a:r>
                        <a:rPr lang="nb-NO" sz="700" dirty="0" err="1">
                          <a:solidFill>
                            <a:schemeClr val="bg1"/>
                          </a:solidFill>
                        </a:rPr>
                        <a:t>Left</a:t>
                      </a:r>
                      <a:r>
                        <a:rPr lang="nb-NO" sz="700" dirty="0">
                          <a:solidFill>
                            <a:schemeClr val="bg1"/>
                          </a:solidFill>
                        </a:rPr>
                        <a: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dirty="0">
                          <a:solidFill>
                            <a:schemeClr val="bg1"/>
                          </a:solidFill>
                        </a:rPr>
                        <a:t>1</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3</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4</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5</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6</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7</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8</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9</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10</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11</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Right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extLst>
                  <a:ext uri="{0D108BD9-81ED-4DB2-BD59-A6C34878D82A}">
                    <a16:rowId xmlns:a16="http://schemas.microsoft.com/office/drawing/2014/main" val="87438051"/>
                  </a:ext>
                </a:extLst>
              </a:tr>
            </a:tbl>
          </a:graphicData>
        </a:graphic>
      </p:graphicFrame>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4296" y="820012"/>
            <a:ext cx="10797447" cy="595007"/>
          </a:xfrm>
          <a:prstGeom prst="rect">
            <a:avLst/>
          </a:prstGeom>
        </p:spPr>
        <p:txBody>
          <a:bodyPr vert="horz" lIns="0" tIns="180000" rIns="0" bIns="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8360" y="1800000"/>
            <a:ext cx="10789317" cy="435590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dirty="0"/>
              <a:t>  |  </a:t>
            </a:r>
            <a:endParaRPr lang="en-GB" noProof="0" dirty="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dirty="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dirty="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430219" y="175144"/>
            <a:ext cx="1078648" cy="427693"/>
          </a:xfrm>
          <a:prstGeom prst="rect">
            <a:avLst/>
          </a:prstGeom>
        </p:spPr>
      </p:pic>
      <p:graphicFrame>
        <p:nvGraphicFramePr>
          <p:cNvPr id="17" name="Table 17">
            <a:extLst>
              <a:ext uri="{FF2B5EF4-FFF2-40B4-BE49-F238E27FC236}">
                <a16:creationId xmlns:a16="http://schemas.microsoft.com/office/drawing/2014/main" id="{A9751D39-C401-4890-BA02-013724A8DE6D}"/>
              </a:ext>
            </a:extLst>
          </p:cNvPr>
          <p:cNvGraphicFramePr>
            <a:graphicFrameLocks noGrp="1"/>
          </p:cNvGraphicFramePr>
          <p:nvPr userDrawn="1">
            <p:extLst>
              <p:ext uri="{D42A27DB-BD31-4B8C-83A1-F6EECF244321}">
                <p14:modId xmlns:p14="http://schemas.microsoft.com/office/powerpoint/2010/main" val="4194168426"/>
              </p:ext>
            </p:extLst>
          </p:nvPr>
        </p:nvGraphicFramePr>
        <p:xfrm>
          <a:off x="12552080" y="821391"/>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9924173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hf hdr="0" ftr="0" dt="0"/>
  <p:txStyles>
    <p:title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4" orient="horz" pos="516">
          <p15:clr>
            <a:srgbClr val="F26B43"/>
          </p15:clr>
        </p15:guide>
        <p15:guide id="6" orient="horz" pos="890">
          <p15:clr>
            <a:srgbClr val="F26B43"/>
          </p15:clr>
        </p15:guide>
        <p15:guide id="8" orient="horz" pos="1265">
          <p15:clr>
            <a:srgbClr val="F26B43"/>
          </p15:clr>
        </p15:guide>
        <p15:guide id="10" orient="horz" pos="1638">
          <p15:clr>
            <a:srgbClr val="F26B43"/>
          </p15:clr>
        </p15:guide>
        <p15:guide id="14" orient="horz" pos="2013">
          <p15:clr>
            <a:srgbClr val="F26B43"/>
          </p15:clr>
        </p15:guide>
        <p15:guide id="15" orient="horz" pos="2387">
          <p15:clr>
            <a:srgbClr val="F26B43"/>
          </p15:clr>
        </p15:guide>
        <p15:guide id="18" orient="horz" pos="2760">
          <p15:clr>
            <a:srgbClr val="F26B43"/>
          </p15:clr>
        </p15:guide>
        <p15:guide id="20" orient="horz" pos="3135">
          <p15:clr>
            <a:srgbClr val="F26B43"/>
          </p15:clr>
        </p15:guide>
        <p15:guide id="21" orient="horz" pos="3510">
          <p15:clr>
            <a:srgbClr val="F26B43"/>
          </p15:clr>
        </p15:guide>
        <p15:guide id="22" pos="6675">
          <p15:clr>
            <a:srgbClr val="F26B43"/>
          </p15:clr>
        </p15:guide>
        <p15:guide id="24" pos="6108">
          <p15:clr>
            <a:srgbClr val="F26B43"/>
          </p15:clr>
        </p15:guide>
        <p15:guide id="26" pos="5541">
          <p15:clr>
            <a:srgbClr val="F26B43"/>
          </p15:clr>
        </p15:guide>
        <p15:guide id="28" pos="4974">
          <p15:clr>
            <a:srgbClr val="F26B43"/>
          </p15:clr>
        </p15:guide>
        <p15:guide id="30" pos="4407">
          <p15:clr>
            <a:srgbClr val="F26B43"/>
          </p15:clr>
        </p15:guide>
        <p15:guide id="32" pos="3840">
          <p15:clr>
            <a:srgbClr val="F26B43"/>
          </p15:clr>
        </p15:guide>
        <p15:guide id="34" pos="3273">
          <p15:clr>
            <a:srgbClr val="F26B43"/>
          </p15:clr>
        </p15:guide>
        <p15:guide id="36" pos="2706">
          <p15:clr>
            <a:srgbClr val="F26B43"/>
          </p15:clr>
        </p15:guide>
        <p15:guide id="38" pos="2139">
          <p15:clr>
            <a:srgbClr val="F26B43"/>
          </p15:clr>
        </p15:guide>
        <p15:guide id="40" pos="1572">
          <p15:clr>
            <a:srgbClr val="F26B43"/>
          </p15:clr>
        </p15:guide>
        <p15:guide id="42" pos="1005">
          <p15:clr>
            <a:srgbClr val="F26B43"/>
          </p15:clr>
        </p15:guide>
        <p15:guide id="43" orient="horz" pos="3884">
          <p15:clr>
            <a:srgbClr val="F26B43"/>
          </p15:clr>
        </p15:guide>
        <p15:guide id="44" orient="horz" pos="41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commons.wikimedia.org/wiki/File:Bomb_icon.svg"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35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E77AC6-76BA-26A3-7D0A-26FC8EF3CEB8}"/>
              </a:ext>
            </a:extLst>
          </p:cNvPr>
          <p:cNvSpPr>
            <a:spLocks noGrp="1"/>
          </p:cNvSpPr>
          <p:nvPr>
            <p:ph type="title"/>
          </p:nvPr>
        </p:nvSpPr>
        <p:spPr>
          <a:xfrm>
            <a:off x="838200" y="1784350"/>
            <a:ext cx="10515600" cy="2663825"/>
          </a:xfrm>
        </p:spPr>
        <p:txBody>
          <a:bodyPr/>
          <a:lstStyle/>
          <a:p>
            <a:r>
              <a:rPr lang="en-GB" dirty="0">
                <a:solidFill>
                  <a:srgbClr val="FF0000"/>
                </a:solidFill>
              </a:rPr>
              <a:t>Sharing to be better</a:t>
            </a:r>
            <a:endParaRPr lang="nb-NO" dirty="0">
              <a:solidFill>
                <a:srgbClr val="FF0000"/>
              </a:solidFill>
            </a:endParaRPr>
          </a:p>
        </p:txBody>
      </p:sp>
      <p:sp>
        <p:nvSpPr>
          <p:cNvPr id="6" name="Subtitle 4">
            <a:extLst>
              <a:ext uri="{FF2B5EF4-FFF2-40B4-BE49-F238E27FC236}">
                <a16:creationId xmlns:a16="http://schemas.microsoft.com/office/drawing/2014/main" id="{EC484214-7C30-EAD5-29A6-EB8C412194EC}"/>
              </a:ext>
            </a:extLst>
          </p:cNvPr>
          <p:cNvSpPr txBox="1">
            <a:spLocks/>
          </p:cNvSpPr>
          <p:nvPr/>
        </p:nvSpPr>
        <p:spPr>
          <a:xfrm>
            <a:off x="838200" y="4018200"/>
            <a:ext cx="5335200" cy="1296000"/>
          </a:xfrm>
          <a:prstGeom prst="rect">
            <a:avLst/>
          </a:prstGeom>
        </p:spPr>
        <p:txBody>
          <a:bodyPr vert="horz" lIns="91440" tIns="45720" rIns="91440" bIns="45720" rtlCol="0">
            <a:normAutofit/>
          </a:bodyPr>
          <a:lstStyle>
            <a:lvl1pPr marL="228600" indent="-228600" algn="l" defTabSz="914400" rtl="0" eaLnBrk="1" latinLnBrk="0" hangingPunct="1">
              <a:lnSpc>
                <a:spcPts val="2880"/>
              </a:lnSpc>
              <a:spcBef>
                <a:spcPts val="1200"/>
              </a:spcBef>
              <a:spcAft>
                <a:spcPts val="1200"/>
              </a:spcAft>
              <a:buFont typeface="Arial" panose="020B0604020202020204" pitchFamily="34" charset="0"/>
              <a:buChar char="•"/>
              <a:defRPr sz="2400" kern="1200" spc="100" baseline="0">
                <a:solidFill>
                  <a:schemeClr val="tx1"/>
                </a:solidFill>
                <a:latin typeface="DIN 2014" panose="020B0504020202020204" pitchFamily="34" charset="77"/>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400" kern="1200" spc="100" baseline="0">
                <a:solidFill>
                  <a:schemeClr val="tx1"/>
                </a:solidFill>
                <a:latin typeface="DIN 2014" panose="020B0504020202020204" pitchFamily="34" charset="77"/>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spc="100" baseline="0">
                <a:solidFill>
                  <a:schemeClr val="tx1"/>
                </a:solidFill>
                <a:latin typeface="DIN 2014" panose="020B0504020202020204" pitchFamily="34" charset="77"/>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spc="100" baseline="0">
                <a:solidFill>
                  <a:schemeClr val="tx1"/>
                </a:solidFill>
                <a:latin typeface="DIN 2014" panose="020B0504020202020204" pitchFamily="34" charset="77"/>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spc="100" baseline="0">
                <a:solidFill>
                  <a:schemeClr val="tx1"/>
                </a:solidFill>
                <a:latin typeface="DIN 2014"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accent3"/>
                </a:solidFill>
              </a:rPr>
              <a:t>P&amp;A of old subsea well</a:t>
            </a:r>
          </a:p>
        </p:txBody>
      </p:sp>
    </p:spTree>
    <p:extLst>
      <p:ext uri="{BB962C8B-B14F-4D97-AF65-F5344CB8AC3E}">
        <p14:creationId xmlns:p14="http://schemas.microsoft.com/office/powerpoint/2010/main" val="168304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B1D4-F671-46E7-BB3C-7079309D62DE}"/>
              </a:ext>
            </a:extLst>
          </p:cNvPr>
          <p:cNvSpPr>
            <a:spLocks noGrp="1"/>
          </p:cNvSpPr>
          <p:nvPr>
            <p:ph type="title"/>
          </p:nvPr>
        </p:nvSpPr>
        <p:spPr>
          <a:xfrm>
            <a:off x="698361" y="554297"/>
            <a:ext cx="10515600" cy="662611"/>
          </a:xfrm>
        </p:spPr>
        <p:txBody>
          <a:bodyPr>
            <a:normAutofit/>
          </a:bodyPr>
          <a:lstStyle/>
          <a:p>
            <a:pPr>
              <a:lnSpc>
                <a:spcPct val="100000"/>
              </a:lnSpc>
            </a:pPr>
            <a:r>
              <a:rPr lang="en-GB" sz="2400" dirty="0">
                <a:solidFill>
                  <a:srgbClr val="243746"/>
                </a:solidFill>
                <a:latin typeface="+mn-lt"/>
              </a:rPr>
              <a:t>Planned operations</a:t>
            </a:r>
          </a:p>
        </p:txBody>
      </p:sp>
      <p:sp>
        <p:nvSpPr>
          <p:cNvPr id="3" name="Content Placeholder 2">
            <a:extLst>
              <a:ext uri="{FF2B5EF4-FFF2-40B4-BE49-F238E27FC236}">
                <a16:creationId xmlns:a16="http://schemas.microsoft.com/office/drawing/2014/main" id="{B883B944-D897-424B-A9CF-628C8B3BA8F5}"/>
              </a:ext>
            </a:extLst>
          </p:cNvPr>
          <p:cNvSpPr>
            <a:spLocks noGrp="1"/>
          </p:cNvSpPr>
          <p:nvPr>
            <p:ph idx="1"/>
          </p:nvPr>
        </p:nvSpPr>
        <p:spPr>
          <a:xfrm>
            <a:off x="698361" y="1432829"/>
            <a:ext cx="5729871" cy="4529779"/>
          </a:xfrm>
        </p:spPr>
        <p:txBody>
          <a:bodyPr>
            <a:normAutofit fontScale="25000" lnSpcReduction="20000"/>
          </a:bodyPr>
          <a:lstStyle/>
          <a:p>
            <a:pPr marL="180000" indent="-180000">
              <a:lnSpc>
                <a:spcPct val="120000"/>
              </a:lnSpc>
              <a:spcBef>
                <a:spcPts val="0"/>
              </a:spcBef>
              <a:spcAft>
                <a:spcPts val="600"/>
              </a:spcAft>
              <a:buSzPct val="80000"/>
            </a:pPr>
            <a:r>
              <a:rPr lang="en-GB" sz="6400" spc="0" dirty="0">
                <a:solidFill>
                  <a:srgbClr val="243746"/>
                </a:solidFill>
                <a:latin typeface="+mn-lt"/>
                <a:ea typeface="Verdana" panose="020B0604030504040204" pitchFamily="34" charset="0"/>
                <a:cs typeface="Verdana" panose="020B0604030504040204" pitchFamily="34" charset="0"/>
              </a:rPr>
              <a:t>P&amp;A and perform sidetrack on 21 years old subsea injector. </a:t>
            </a:r>
          </a:p>
          <a:p>
            <a:pPr marL="180000" indent="-180000">
              <a:lnSpc>
                <a:spcPct val="120000"/>
              </a:lnSpc>
              <a:spcBef>
                <a:spcPts val="0"/>
              </a:spcBef>
              <a:spcAft>
                <a:spcPts val="600"/>
              </a:spcAft>
              <a:buSzPct val="80000"/>
            </a:pPr>
            <a:r>
              <a:rPr lang="en-GB" sz="6400" spc="0" dirty="0">
                <a:solidFill>
                  <a:srgbClr val="243746"/>
                </a:solidFill>
                <a:latin typeface="+mn-lt"/>
                <a:ea typeface="Verdana" panose="020B0604030504040204" pitchFamily="34" charset="0"/>
                <a:cs typeface="Verdana" panose="020B0604030504040204" pitchFamily="34" charset="0"/>
              </a:rPr>
              <a:t>Well have been re-drilled and recompleted several times. This is 4th track. </a:t>
            </a:r>
          </a:p>
          <a:p>
            <a:pPr marL="180000" indent="-180000">
              <a:lnSpc>
                <a:spcPct val="120000"/>
              </a:lnSpc>
              <a:spcBef>
                <a:spcPts val="0"/>
              </a:spcBef>
              <a:spcAft>
                <a:spcPts val="600"/>
              </a:spcAft>
              <a:buSzPct val="80000"/>
            </a:pPr>
            <a:r>
              <a:rPr lang="en-GB" sz="6400" spc="0" dirty="0">
                <a:solidFill>
                  <a:srgbClr val="243746"/>
                </a:solidFill>
                <a:latin typeface="+mn-lt"/>
                <a:ea typeface="Verdana" panose="020B0604030504040204" pitchFamily="34" charset="0"/>
                <a:cs typeface="Verdana" panose="020B0604030504040204" pitchFamily="34" charset="0"/>
              </a:rPr>
              <a:t>13 3/8’’ and 9 5/8’’ casing installed in 2014 in oil based mud. Last operation on well, a recompletion in 2017. </a:t>
            </a:r>
          </a:p>
          <a:p>
            <a:pPr marL="180000" indent="-180000">
              <a:lnSpc>
                <a:spcPct val="120000"/>
              </a:lnSpc>
              <a:spcBef>
                <a:spcPts val="0"/>
              </a:spcBef>
              <a:spcAft>
                <a:spcPts val="600"/>
              </a:spcAft>
              <a:buSzPct val="80000"/>
            </a:pPr>
            <a:r>
              <a:rPr lang="en-GB" sz="6400" spc="0" dirty="0">
                <a:solidFill>
                  <a:srgbClr val="243746"/>
                </a:solidFill>
                <a:latin typeface="+mn-lt"/>
                <a:ea typeface="Verdana" panose="020B0604030504040204" pitchFamily="34" charset="0"/>
                <a:cs typeface="Verdana" panose="020B0604030504040204" pitchFamily="34" charset="0"/>
              </a:rPr>
              <a:t>Pre-P&amp;A performed by RLWI (</a:t>
            </a:r>
            <a:r>
              <a:rPr lang="en-GB" sz="6400" spc="0" dirty="0" err="1">
                <a:solidFill>
                  <a:srgbClr val="243746"/>
                </a:solidFill>
                <a:latin typeface="+mn-lt"/>
                <a:ea typeface="Verdana" panose="020B0604030504040204" pitchFamily="34" charset="0"/>
                <a:cs typeface="Verdana" panose="020B0604030504040204" pitchFamily="34" charset="0"/>
              </a:rPr>
              <a:t>Riserless</a:t>
            </a:r>
            <a:r>
              <a:rPr lang="en-GB" sz="6400" spc="0" dirty="0">
                <a:solidFill>
                  <a:srgbClr val="243746"/>
                </a:solidFill>
                <a:latin typeface="+mn-lt"/>
                <a:ea typeface="Verdana" panose="020B0604030504040204" pitchFamily="34" charset="0"/>
                <a:cs typeface="Verdana" panose="020B0604030504040204" pitchFamily="34" charset="0"/>
              </a:rPr>
              <a:t> Light Well Intervention). Installed deep mechanical plug, cut tubing and displaced A-annulus to new fluid from cut and up.</a:t>
            </a:r>
          </a:p>
          <a:p>
            <a:pPr marL="180000" indent="-180000">
              <a:lnSpc>
                <a:spcPct val="120000"/>
              </a:lnSpc>
              <a:spcBef>
                <a:spcPts val="0"/>
              </a:spcBef>
              <a:spcAft>
                <a:spcPts val="600"/>
              </a:spcAft>
              <a:buSzPct val="80000"/>
            </a:pPr>
            <a:r>
              <a:rPr lang="en-GB" sz="6400" spc="0" dirty="0">
                <a:solidFill>
                  <a:srgbClr val="243746"/>
                </a:solidFill>
                <a:latin typeface="+mn-lt"/>
                <a:ea typeface="Verdana" panose="020B0604030504040204" pitchFamily="34" charset="0"/>
                <a:cs typeface="Verdana" panose="020B0604030504040204" pitchFamily="34" charset="0"/>
              </a:rPr>
              <a:t>Planned as standard P&amp;A including pulling tubing, 9 5/8’’ casing and 13 3/8’’ casing. Next sidetrack to start from 20’’ casing using whipstock. </a:t>
            </a:r>
          </a:p>
          <a:p>
            <a:pPr marL="0" indent="0">
              <a:lnSpc>
                <a:spcPct val="120000"/>
              </a:lnSpc>
              <a:spcBef>
                <a:spcPts val="0"/>
              </a:spcBef>
              <a:spcAft>
                <a:spcPts val="600"/>
              </a:spcAft>
              <a:buSzPct val="80000"/>
              <a:buNone/>
            </a:pPr>
            <a:endParaRPr lang="en-GB" sz="6400" spc="0" dirty="0">
              <a:solidFill>
                <a:srgbClr val="243746"/>
              </a:solidFill>
              <a:latin typeface="+mn-lt"/>
              <a:ea typeface="Verdana" panose="020B0604030504040204" pitchFamily="34" charset="0"/>
              <a:cs typeface="Verdana" panose="020B0604030504040204" pitchFamily="34" charset="0"/>
            </a:endParaRPr>
          </a:p>
          <a:p>
            <a:pPr marL="180000" indent="-180000">
              <a:lnSpc>
                <a:spcPct val="120000"/>
              </a:lnSpc>
              <a:spcBef>
                <a:spcPts val="0"/>
              </a:spcBef>
              <a:spcAft>
                <a:spcPts val="600"/>
              </a:spcAft>
              <a:buSzPct val="80000"/>
            </a:pPr>
            <a:r>
              <a:rPr lang="en-GB" sz="6400" spc="0" dirty="0">
                <a:solidFill>
                  <a:srgbClr val="FF0000"/>
                </a:solidFill>
                <a:latin typeface="+mn-lt"/>
                <a:ea typeface="Verdana" panose="020B0604030504040204" pitchFamily="34" charset="0"/>
                <a:cs typeface="Verdana" panose="020B0604030504040204" pitchFamily="34" charset="0"/>
              </a:rPr>
              <a:t>Which risks do you recognise for this type of P&amp;A operation?</a:t>
            </a:r>
          </a:p>
          <a:p>
            <a:pPr marL="180000" indent="-180000">
              <a:lnSpc>
                <a:spcPct val="120000"/>
              </a:lnSpc>
              <a:spcBef>
                <a:spcPts val="0"/>
              </a:spcBef>
              <a:spcAft>
                <a:spcPts val="600"/>
              </a:spcAft>
              <a:buSzPct val="80000"/>
            </a:pPr>
            <a:r>
              <a:rPr lang="en-GB" sz="6400" spc="0" dirty="0">
                <a:solidFill>
                  <a:srgbClr val="FF0000"/>
                </a:solidFill>
                <a:latin typeface="+mn-lt"/>
                <a:ea typeface="Verdana" panose="020B0604030504040204" pitchFamily="34" charset="0"/>
                <a:cs typeface="Verdana" panose="020B0604030504040204" pitchFamily="34" charset="0"/>
              </a:rPr>
              <a:t>What are the main differences plugging subsea wells compared to platform wells?</a:t>
            </a:r>
          </a:p>
          <a:p>
            <a:pPr marL="180000" indent="-180000">
              <a:lnSpc>
                <a:spcPct val="120000"/>
              </a:lnSpc>
              <a:spcBef>
                <a:spcPts val="0"/>
              </a:spcBef>
              <a:spcAft>
                <a:spcPts val="600"/>
              </a:spcAft>
              <a:buSzPct val="80000"/>
            </a:pPr>
            <a:r>
              <a:rPr lang="en-GB" sz="6400" spc="0" dirty="0">
                <a:solidFill>
                  <a:srgbClr val="FF0000"/>
                </a:solidFill>
                <a:latin typeface="+mn-lt"/>
                <a:ea typeface="Verdana" panose="020B0604030504040204" pitchFamily="34" charset="0"/>
                <a:cs typeface="Verdana" panose="020B0604030504040204" pitchFamily="34" charset="0"/>
              </a:rPr>
              <a:t>How would you prepare for this operation?</a:t>
            </a:r>
          </a:p>
          <a:p>
            <a:pPr marL="0" indent="0">
              <a:buNone/>
            </a:pPr>
            <a:endParaRPr lang="en-GB" dirty="0"/>
          </a:p>
        </p:txBody>
      </p:sp>
      <p:sp>
        <p:nvSpPr>
          <p:cNvPr id="5" name="Slide Number Placeholder 4">
            <a:extLst>
              <a:ext uri="{FF2B5EF4-FFF2-40B4-BE49-F238E27FC236}">
                <a16:creationId xmlns:a16="http://schemas.microsoft.com/office/drawing/2014/main" id="{1C034952-2E6D-4DDE-BA67-D752CA7ED0B4}"/>
              </a:ext>
            </a:extLst>
          </p:cNvPr>
          <p:cNvSpPr>
            <a:spLocks noGrp="1"/>
          </p:cNvSpPr>
          <p:nvPr>
            <p:ph type="sldNum" sz="quarter" idx="12"/>
          </p:nvPr>
        </p:nvSpPr>
        <p:spPr/>
        <p:txBody>
          <a:bodyPr/>
          <a:lstStyle/>
          <a:p>
            <a:fld id="{5D1E5300-FC0F-4317-A193-EF6CE9E6F7B5}" type="slidenum">
              <a:rPr lang="en-GB" noProof="0" smtClean="0"/>
              <a:pPr/>
              <a:t>3</a:t>
            </a:fld>
            <a:r>
              <a:rPr lang="en-GB" noProof="0" dirty="0"/>
              <a:t>  |  </a:t>
            </a:r>
          </a:p>
        </p:txBody>
      </p:sp>
      <p:pic>
        <p:nvPicPr>
          <p:cNvPr id="6" name="Picture 5">
            <a:extLst>
              <a:ext uri="{FF2B5EF4-FFF2-40B4-BE49-F238E27FC236}">
                <a16:creationId xmlns:a16="http://schemas.microsoft.com/office/drawing/2014/main" id="{B58A8A32-1130-A346-2BD5-BAE6575296E8}"/>
              </a:ext>
            </a:extLst>
          </p:cNvPr>
          <p:cNvPicPr>
            <a:picLocks noChangeAspect="1"/>
          </p:cNvPicPr>
          <p:nvPr/>
        </p:nvPicPr>
        <p:blipFill rotWithShape="1">
          <a:blip r:embed="rId3"/>
          <a:srcRect r="51218"/>
          <a:stretch/>
        </p:blipFill>
        <p:spPr>
          <a:xfrm>
            <a:off x="6428232" y="1563751"/>
            <a:ext cx="2532888" cy="5277388"/>
          </a:xfrm>
          <a:prstGeom prst="rect">
            <a:avLst/>
          </a:prstGeom>
        </p:spPr>
      </p:pic>
      <p:pic>
        <p:nvPicPr>
          <p:cNvPr id="8" name="Picture 7">
            <a:extLst>
              <a:ext uri="{FF2B5EF4-FFF2-40B4-BE49-F238E27FC236}">
                <a16:creationId xmlns:a16="http://schemas.microsoft.com/office/drawing/2014/main" id="{06AD1D35-A912-D858-67E1-3EDD192B71D4}"/>
              </a:ext>
            </a:extLst>
          </p:cNvPr>
          <p:cNvPicPr>
            <a:picLocks noChangeAspect="1"/>
          </p:cNvPicPr>
          <p:nvPr/>
        </p:nvPicPr>
        <p:blipFill>
          <a:blip r:embed="rId4"/>
          <a:stretch>
            <a:fillRect/>
          </a:stretch>
        </p:blipFill>
        <p:spPr>
          <a:xfrm>
            <a:off x="8961120" y="2155824"/>
            <a:ext cx="2935225" cy="3768684"/>
          </a:xfrm>
          <a:prstGeom prst="rect">
            <a:avLst/>
          </a:prstGeom>
        </p:spPr>
      </p:pic>
      <p:sp>
        <p:nvSpPr>
          <p:cNvPr id="9" name="TextBox 8">
            <a:extLst>
              <a:ext uri="{FF2B5EF4-FFF2-40B4-BE49-F238E27FC236}">
                <a16:creationId xmlns:a16="http://schemas.microsoft.com/office/drawing/2014/main" id="{99737C9B-129D-8EB5-3B59-78D2BA623814}"/>
              </a:ext>
            </a:extLst>
          </p:cNvPr>
          <p:cNvSpPr txBox="1"/>
          <p:nvPr/>
        </p:nvSpPr>
        <p:spPr>
          <a:xfrm>
            <a:off x="8961120" y="1678293"/>
            <a:ext cx="2651760" cy="261610"/>
          </a:xfrm>
          <a:prstGeom prst="rect">
            <a:avLst/>
          </a:prstGeom>
          <a:noFill/>
        </p:spPr>
        <p:txBody>
          <a:bodyPr wrap="square" rtlCol="0">
            <a:spAutoFit/>
          </a:bodyPr>
          <a:lstStyle/>
          <a:p>
            <a:r>
              <a:rPr lang="nb-NO" sz="1100" b="1" dirty="0">
                <a:solidFill>
                  <a:srgbClr val="002060"/>
                </a:solidFill>
              </a:rPr>
              <a:t>Barrier status </a:t>
            </a:r>
            <a:r>
              <a:rPr lang="nb-NO" sz="1100" b="1" dirty="0" err="1">
                <a:solidFill>
                  <a:srgbClr val="002060"/>
                </a:solidFill>
              </a:rPr>
              <a:t>after</a:t>
            </a:r>
            <a:r>
              <a:rPr lang="nb-NO" sz="1100" b="1" dirty="0">
                <a:solidFill>
                  <a:srgbClr val="002060"/>
                </a:solidFill>
              </a:rPr>
              <a:t> RLWI </a:t>
            </a:r>
            <a:r>
              <a:rPr lang="nb-NO" sz="1100" b="1" dirty="0" err="1">
                <a:solidFill>
                  <a:srgbClr val="002060"/>
                </a:solidFill>
              </a:rPr>
              <a:t>operation</a:t>
            </a:r>
            <a:r>
              <a:rPr lang="nb-NO" sz="1100" b="1" dirty="0">
                <a:solidFill>
                  <a:srgbClr val="002060"/>
                </a:solidFill>
              </a:rPr>
              <a:t>:</a:t>
            </a:r>
          </a:p>
        </p:txBody>
      </p:sp>
    </p:spTree>
    <p:extLst>
      <p:ext uri="{BB962C8B-B14F-4D97-AF65-F5344CB8AC3E}">
        <p14:creationId xmlns:p14="http://schemas.microsoft.com/office/powerpoint/2010/main" val="3273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034952-2E6D-4DDE-BA67-D752CA7ED0B4}"/>
              </a:ext>
            </a:extLst>
          </p:cNvPr>
          <p:cNvSpPr>
            <a:spLocks noGrp="1"/>
          </p:cNvSpPr>
          <p:nvPr>
            <p:ph type="sldNum" sz="quarter" idx="4294967295"/>
          </p:nvPr>
        </p:nvSpPr>
        <p:spPr>
          <a:xfrm>
            <a:off x="0" y="6596063"/>
            <a:ext cx="244475" cy="2174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800" b="0" i="0" u="none" strike="noStrike" kern="1200" cap="none" spc="0" normalizeH="0" baseline="0" noProof="0" dirty="0">
                <a:ln>
                  <a:noFill/>
                </a:ln>
                <a:solidFill>
                  <a:srgbClr val="7C8F98"/>
                </a:solidFill>
                <a:effectLst/>
                <a:uLnTx/>
                <a:uFillTx/>
                <a:latin typeface="Equinor"/>
                <a:ea typeface="+mn-ea"/>
                <a:cs typeface="+mn-cs"/>
              </a:rPr>
              <a:t>  |  </a:t>
            </a:r>
          </a:p>
        </p:txBody>
      </p:sp>
      <p:sp>
        <p:nvSpPr>
          <p:cNvPr id="3" name="Content Placeholder 2">
            <a:extLst>
              <a:ext uri="{FF2B5EF4-FFF2-40B4-BE49-F238E27FC236}">
                <a16:creationId xmlns:a16="http://schemas.microsoft.com/office/drawing/2014/main" id="{B883B944-D897-424B-A9CF-628C8B3BA8F5}"/>
              </a:ext>
            </a:extLst>
          </p:cNvPr>
          <p:cNvSpPr>
            <a:spLocks noGrp="1"/>
          </p:cNvSpPr>
          <p:nvPr>
            <p:ph idx="4294967295"/>
          </p:nvPr>
        </p:nvSpPr>
        <p:spPr>
          <a:xfrm>
            <a:off x="608177" y="1628827"/>
            <a:ext cx="4411663" cy="354013"/>
          </a:xfrm>
        </p:spPr>
        <p:txBody>
          <a:bodyPr>
            <a:normAutofit fontScale="25000" lnSpcReduction="20000"/>
          </a:bodyPr>
          <a:lstStyle/>
          <a:p>
            <a:pPr marL="180000" indent="-180000">
              <a:lnSpc>
                <a:spcPct val="120000"/>
              </a:lnSpc>
              <a:spcBef>
                <a:spcPts val="0"/>
              </a:spcBef>
              <a:spcAft>
                <a:spcPts val="600"/>
              </a:spcAft>
              <a:buSzPct val="80000"/>
            </a:pPr>
            <a:r>
              <a:rPr lang="en-US" sz="6400" spc="0" dirty="0">
                <a:solidFill>
                  <a:srgbClr val="243746"/>
                </a:solidFill>
                <a:latin typeface="Equinor"/>
                <a:ea typeface="Verdana" panose="020B0604030504040204" pitchFamily="34" charset="0"/>
                <a:cs typeface="Verdana" panose="020B0604030504040204" pitchFamily="34" charset="0"/>
              </a:rPr>
              <a:t>Pull tubing</a:t>
            </a:r>
          </a:p>
          <a:p>
            <a:pPr marL="0" indent="0">
              <a:buNone/>
            </a:pPr>
            <a:r>
              <a:rPr lang="en-US" dirty="0"/>
              <a:t>     </a:t>
            </a:r>
          </a:p>
        </p:txBody>
      </p:sp>
      <p:pic>
        <p:nvPicPr>
          <p:cNvPr id="15" name="Picture 14">
            <a:extLst>
              <a:ext uri="{FF2B5EF4-FFF2-40B4-BE49-F238E27FC236}">
                <a16:creationId xmlns:a16="http://schemas.microsoft.com/office/drawing/2014/main" id="{AC300EFB-3278-A1E8-A9EB-71B26BA9D4F2}"/>
              </a:ext>
            </a:extLst>
          </p:cNvPr>
          <p:cNvPicPr>
            <a:picLocks noChangeAspect="1"/>
          </p:cNvPicPr>
          <p:nvPr/>
        </p:nvPicPr>
        <p:blipFill>
          <a:blip r:embed="rId2"/>
          <a:stretch>
            <a:fillRect/>
          </a:stretch>
        </p:blipFill>
        <p:spPr>
          <a:xfrm>
            <a:off x="6008935" y="585086"/>
            <a:ext cx="2285423" cy="5906811"/>
          </a:xfrm>
          <a:prstGeom prst="rect">
            <a:avLst/>
          </a:prstGeom>
        </p:spPr>
      </p:pic>
      <p:pic>
        <p:nvPicPr>
          <p:cNvPr id="17" name="Picture 16">
            <a:extLst>
              <a:ext uri="{FF2B5EF4-FFF2-40B4-BE49-F238E27FC236}">
                <a16:creationId xmlns:a16="http://schemas.microsoft.com/office/drawing/2014/main" id="{7F5A23CD-D2DB-2FA5-4624-6BE4A5FDBFBC}"/>
              </a:ext>
            </a:extLst>
          </p:cNvPr>
          <p:cNvPicPr>
            <a:picLocks noChangeAspect="1"/>
          </p:cNvPicPr>
          <p:nvPr/>
        </p:nvPicPr>
        <p:blipFill>
          <a:blip r:embed="rId3"/>
          <a:stretch>
            <a:fillRect/>
          </a:stretch>
        </p:blipFill>
        <p:spPr>
          <a:xfrm>
            <a:off x="2123627" y="1670381"/>
            <a:ext cx="288155" cy="290132"/>
          </a:xfrm>
          <a:prstGeom prst="rect">
            <a:avLst/>
          </a:prstGeom>
        </p:spPr>
      </p:pic>
      <p:pic>
        <p:nvPicPr>
          <p:cNvPr id="18" name="Picture 17">
            <a:extLst>
              <a:ext uri="{FF2B5EF4-FFF2-40B4-BE49-F238E27FC236}">
                <a16:creationId xmlns:a16="http://schemas.microsoft.com/office/drawing/2014/main" id="{533F804C-1FE1-88C1-8795-91139A9E3803}"/>
              </a:ext>
            </a:extLst>
          </p:cNvPr>
          <p:cNvPicPr>
            <a:picLocks noChangeAspect="1"/>
          </p:cNvPicPr>
          <p:nvPr/>
        </p:nvPicPr>
        <p:blipFill>
          <a:blip r:embed="rId4"/>
          <a:stretch>
            <a:fillRect/>
          </a:stretch>
        </p:blipFill>
        <p:spPr>
          <a:xfrm>
            <a:off x="6096000" y="524668"/>
            <a:ext cx="2208405" cy="6027646"/>
          </a:xfrm>
          <a:prstGeom prst="rect">
            <a:avLst/>
          </a:prstGeom>
        </p:spPr>
      </p:pic>
      <p:sp>
        <p:nvSpPr>
          <p:cNvPr id="25" name="Content Placeholder 2">
            <a:extLst>
              <a:ext uri="{FF2B5EF4-FFF2-40B4-BE49-F238E27FC236}">
                <a16:creationId xmlns:a16="http://schemas.microsoft.com/office/drawing/2014/main" id="{CAA03B65-CA5C-B272-0EF3-14B30CC25866}"/>
              </a:ext>
            </a:extLst>
          </p:cNvPr>
          <p:cNvSpPr txBox="1">
            <a:spLocks/>
          </p:cNvSpPr>
          <p:nvPr/>
        </p:nvSpPr>
        <p:spPr>
          <a:xfrm>
            <a:off x="698360" y="2155348"/>
            <a:ext cx="4412025" cy="35354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Log 9 5/8’’ casing</a:t>
            </a:r>
          </a:p>
          <a:p>
            <a:pPr marL="0" marR="0" lvl="0" indent="0" algn="l"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     </a:t>
            </a:r>
          </a:p>
        </p:txBody>
      </p:sp>
      <p:sp>
        <p:nvSpPr>
          <p:cNvPr id="26" name="Content Placeholder 2">
            <a:extLst>
              <a:ext uri="{FF2B5EF4-FFF2-40B4-BE49-F238E27FC236}">
                <a16:creationId xmlns:a16="http://schemas.microsoft.com/office/drawing/2014/main" id="{2C94C9E4-9FA8-E964-8280-C492C86FFAA1}"/>
              </a:ext>
            </a:extLst>
          </p:cNvPr>
          <p:cNvSpPr txBox="1">
            <a:spLocks/>
          </p:cNvSpPr>
          <p:nvPr/>
        </p:nvSpPr>
        <p:spPr>
          <a:xfrm>
            <a:off x="695324" y="2552542"/>
            <a:ext cx="4412025" cy="35354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Set permanent cement barriers towards reservoir and flow units in overburden in 9 5/8’’ casing</a:t>
            </a:r>
          </a:p>
          <a:p>
            <a:pPr marL="0" marR="0" lvl="0" indent="0" algn="l"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     </a:t>
            </a:r>
          </a:p>
        </p:txBody>
      </p:sp>
      <p:pic>
        <p:nvPicPr>
          <p:cNvPr id="29" name="Picture 28">
            <a:extLst>
              <a:ext uri="{FF2B5EF4-FFF2-40B4-BE49-F238E27FC236}">
                <a16:creationId xmlns:a16="http://schemas.microsoft.com/office/drawing/2014/main" id="{60BE807A-4A5E-0174-2D72-948431A23F0B}"/>
              </a:ext>
            </a:extLst>
          </p:cNvPr>
          <p:cNvPicPr>
            <a:picLocks noChangeAspect="1"/>
          </p:cNvPicPr>
          <p:nvPr/>
        </p:nvPicPr>
        <p:blipFill>
          <a:blip r:embed="rId3"/>
          <a:stretch>
            <a:fillRect/>
          </a:stretch>
        </p:blipFill>
        <p:spPr>
          <a:xfrm>
            <a:off x="2613181" y="2162015"/>
            <a:ext cx="288155" cy="290132"/>
          </a:xfrm>
          <a:prstGeom prst="rect">
            <a:avLst/>
          </a:prstGeom>
        </p:spPr>
      </p:pic>
      <p:sp>
        <p:nvSpPr>
          <p:cNvPr id="31" name="Content Placeholder 2">
            <a:extLst>
              <a:ext uri="{FF2B5EF4-FFF2-40B4-BE49-F238E27FC236}">
                <a16:creationId xmlns:a16="http://schemas.microsoft.com/office/drawing/2014/main" id="{51D1AA4B-2B07-DE4D-82EE-F93335899ADF}"/>
              </a:ext>
            </a:extLst>
          </p:cNvPr>
          <p:cNvSpPr txBox="1">
            <a:spLocks/>
          </p:cNvSpPr>
          <p:nvPr/>
        </p:nvSpPr>
        <p:spPr>
          <a:xfrm>
            <a:off x="695323" y="3468991"/>
            <a:ext cx="4412025" cy="35354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Cut &amp; Pull 9 5/8’’ x 10 ¾’’ casing     </a:t>
            </a:r>
          </a:p>
        </p:txBody>
      </p:sp>
      <p:pic>
        <p:nvPicPr>
          <p:cNvPr id="32" name="Picture 31">
            <a:extLst>
              <a:ext uri="{FF2B5EF4-FFF2-40B4-BE49-F238E27FC236}">
                <a16:creationId xmlns:a16="http://schemas.microsoft.com/office/drawing/2014/main" id="{AA3C1AF2-5D9A-4E8F-75DA-95D8166EDF19}"/>
              </a:ext>
            </a:extLst>
          </p:cNvPr>
          <p:cNvPicPr>
            <a:picLocks noChangeAspect="1"/>
          </p:cNvPicPr>
          <p:nvPr/>
        </p:nvPicPr>
        <p:blipFill>
          <a:blip r:embed="rId5"/>
          <a:stretch>
            <a:fillRect/>
          </a:stretch>
        </p:blipFill>
        <p:spPr>
          <a:xfrm>
            <a:off x="5732421" y="129197"/>
            <a:ext cx="2838450" cy="6362700"/>
          </a:xfrm>
          <a:prstGeom prst="rect">
            <a:avLst/>
          </a:prstGeom>
        </p:spPr>
      </p:pic>
      <p:pic>
        <p:nvPicPr>
          <p:cNvPr id="33" name="Picture 32">
            <a:extLst>
              <a:ext uri="{FF2B5EF4-FFF2-40B4-BE49-F238E27FC236}">
                <a16:creationId xmlns:a16="http://schemas.microsoft.com/office/drawing/2014/main" id="{0AE5ACA3-76D3-3A77-D4F5-CC137FFBD1DA}"/>
              </a:ext>
            </a:extLst>
          </p:cNvPr>
          <p:cNvPicPr>
            <a:picLocks noChangeAspect="1"/>
          </p:cNvPicPr>
          <p:nvPr/>
        </p:nvPicPr>
        <p:blipFill>
          <a:blip r:embed="rId3"/>
          <a:stretch>
            <a:fillRect/>
          </a:stretch>
        </p:blipFill>
        <p:spPr>
          <a:xfrm>
            <a:off x="2214339" y="3079320"/>
            <a:ext cx="288155" cy="290132"/>
          </a:xfrm>
          <a:prstGeom prst="rect">
            <a:avLst/>
          </a:prstGeom>
        </p:spPr>
      </p:pic>
      <p:pic>
        <p:nvPicPr>
          <p:cNvPr id="34" name="Picture 33">
            <a:extLst>
              <a:ext uri="{FF2B5EF4-FFF2-40B4-BE49-F238E27FC236}">
                <a16:creationId xmlns:a16="http://schemas.microsoft.com/office/drawing/2014/main" id="{B495AD3C-EF4A-348F-AB88-7D4B5E756224}"/>
              </a:ext>
            </a:extLst>
          </p:cNvPr>
          <p:cNvPicPr>
            <a:picLocks noChangeAspect="1"/>
          </p:cNvPicPr>
          <p:nvPr/>
        </p:nvPicPr>
        <p:blipFill>
          <a:blip r:embed="rId6"/>
          <a:stretch>
            <a:fillRect/>
          </a:stretch>
        </p:blipFill>
        <p:spPr>
          <a:xfrm>
            <a:off x="5782047" y="109662"/>
            <a:ext cx="2771775" cy="6486525"/>
          </a:xfrm>
          <a:prstGeom prst="rect">
            <a:avLst/>
          </a:prstGeom>
        </p:spPr>
      </p:pic>
      <p:pic>
        <p:nvPicPr>
          <p:cNvPr id="35" name="Picture 34">
            <a:extLst>
              <a:ext uri="{FF2B5EF4-FFF2-40B4-BE49-F238E27FC236}">
                <a16:creationId xmlns:a16="http://schemas.microsoft.com/office/drawing/2014/main" id="{51655F63-5F84-250D-F34C-B1E8E532DFF4}"/>
              </a:ext>
            </a:extLst>
          </p:cNvPr>
          <p:cNvPicPr>
            <a:picLocks noChangeAspect="1"/>
          </p:cNvPicPr>
          <p:nvPr/>
        </p:nvPicPr>
        <p:blipFill>
          <a:blip r:embed="rId3"/>
          <a:stretch>
            <a:fillRect/>
          </a:stretch>
        </p:blipFill>
        <p:spPr>
          <a:xfrm>
            <a:off x="3860940" y="3461577"/>
            <a:ext cx="288155" cy="290132"/>
          </a:xfrm>
          <a:prstGeom prst="rect">
            <a:avLst/>
          </a:prstGeom>
        </p:spPr>
      </p:pic>
      <p:sp>
        <p:nvSpPr>
          <p:cNvPr id="40" name="Content Placeholder 2">
            <a:extLst>
              <a:ext uri="{FF2B5EF4-FFF2-40B4-BE49-F238E27FC236}">
                <a16:creationId xmlns:a16="http://schemas.microsoft.com/office/drawing/2014/main" id="{D7C22C27-6908-6331-D8D7-EBE75E8050DB}"/>
              </a:ext>
            </a:extLst>
          </p:cNvPr>
          <p:cNvSpPr txBox="1">
            <a:spLocks/>
          </p:cNvSpPr>
          <p:nvPr/>
        </p:nvSpPr>
        <p:spPr>
          <a:xfrm>
            <a:off x="695322" y="4045750"/>
            <a:ext cx="4412025" cy="304478"/>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a:rPr>
              <a:t>Set plug in 13 3/8’’ casing</a:t>
            </a:r>
          </a:p>
        </p:txBody>
      </p:sp>
      <p:pic>
        <p:nvPicPr>
          <p:cNvPr id="8" name="Picture 7">
            <a:extLst>
              <a:ext uri="{FF2B5EF4-FFF2-40B4-BE49-F238E27FC236}">
                <a16:creationId xmlns:a16="http://schemas.microsoft.com/office/drawing/2014/main" id="{719E0573-AFB1-335E-20FE-60294F1723CB}"/>
              </a:ext>
            </a:extLst>
          </p:cNvPr>
          <p:cNvPicPr>
            <a:picLocks noChangeAspect="1"/>
          </p:cNvPicPr>
          <p:nvPr/>
        </p:nvPicPr>
        <p:blipFill>
          <a:blip r:embed="rId7"/>
          <a:stretch>
            <a:fillRect/>
          </a:stretch>
        </p:blipFill>
        <p:spPr>
          <a:xfrm>
            <a:off x="5800380" y="123195"/>
            <a:ext cx="2750404" cy="6414300"/>
          </a:xfrm>
          <a:prstGeom prst="rect">
            <a:avLst/>
          </a:prstGeom>
        </p:spPr>
      </p:pic>
      <p:pic>
        <p:nvPicPr>
          <p:cNvPr id="9" name="Picture 8">
            <a:extLst>
              <a:ext uri="{FF2B5EF4-FFF2-40B4-BE49-F238E27FC236}">
                <a16:creationId xmlns:a16="http://schemas.microsoft.com/office/drawing/2014/main" id="{B847B4FB-9D06-57C4-C5A2-99D397075821}"/>
              </a:ext>
            </a:extLst>
          </p:cNvPr>
          <p:cNvPicPr>
            <a:picLocks noChangeAspect="1"/>
          </p:cNvPicPr>
          <p:nvPr/>
        </p:nvPicPr>
        <p:blipFill>
          <a:blip r:embed="rId3"/>
          <a:stretch>
            <a:fillRect/>
          </a:stretch>
        </p:blipFill>
        <p:spPr>
          <a:xfrm>
            <a:off x="3267607" y="3988572"/>
            <a:ext cx="288155" cy="290132"/>
          </a:xfrm>
          <a:prstGeom prst="rect">
            <a:avLst/>
          </a:prstGeom>
        </p:spPr>
      </p:pic>
      <p:sp>
        <p:nvSpPr>
          <p:cNvPr id="14" name="TextBox 13">
            <a:extLst>
              <a:ext uri="{FF2B5EF4-FFF2-40B4-BE49-F238E27FC236}">
                <a16:creationId xmlns:a16="http://schemas.microsoft.com/office/drawing/2014/main" id="{16968324-AD2E-E436-1D62-2BA44A6F23EF}"/>
              </a:ext>
            </a:extLst>
          </p:cNvPr>
          <p:cNvSpPr txBox="1"/>
          <p:nvPr/>
        </p:nvSpPr>
        <p:spPr>
          <a:xfrm>
            <a:off x="8564113" y="3543513"/>
            <a:ext cx="4497146" cy="1800493"/>
          </a:xfrm>
          <a:prstGeom prst="rect">
            <a:avLst/>
          </a:prstGeom>
          <a:noFill/>
        </p:spPr>
        <p:txBody>
          <a:bodyPr wrap="square" lIns="91440" tIns="45720" rIns="91440" bIns="45720" anchor="t">
            <a:spAutoFit/>
          </a:bodyPr>
          <a:lstStyle/>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1" i="0" u="none" strike="noStrike" kern="1200" cap="none" spc="0" normalizeH="0" baseline="0" noProof="0" dirty="0">
                <a:ln>
                  <a:noFill/>
                </a:ln>
                <a:solidFill>
                  <a:srgbClr val="243746"/>
                </a:solidFill>
                <a:effectLst/>
                <a:uLnTx/>
                <a:uFillTx/>
                <a:latin typeface="Equinor"/>
                <a:ea typeface="Verdana"/>
                <a:cs typeface="+mn-cs"/>
              </a:rPr>
              <a:t>All went according to plan</a:t>
            </a:r>
            <a:endParaRPr lang="nb-NO" dirty="0">
              <a:ea typeface="Verdana"/>
              <a:cs typeface="+mn-cs"/>
            </a:endParaRP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1" i="0" u="none" strike="noStrike" kern="1200" cap="none" spc="0" normalizeH="0" baseline="0" noProof="0" dirty="0">
                <a:ln>
                  <a:noFill/>
                </a:ln>
                <a:solidFill>
                  <a:srgbClr val="243746"/>
                </a:solidFill>
                <a:effectLst/>
                <a:uLnTx/>
                <a:uFillTx/>
                <a:latin typeface="Equinor"/>
                <a:ea typeface="Verdana" panose="020B0604030504040204" pitchFamily="34" charset="0"/>
                <a:cs typeface="+mn-cs"/>
              </a:rPr>
              <a:t>Next operations:</a:t>
            </a:r>
            <a:endParaRPr lang="en-US" sz="1600" b="1" i="0" u="none" strike="noStrike" kern="1200" cap="none" spc="0" normalizeH="0" baseline="0" noProof="0" dirty="0">
              <a:ln>
                <a:noFill/>
              </a:ln>
              <a:solidFill>
                <a:srgbClr val="243746"/>
              </a:solidFill>
              <a:effectLst/>
              <a:uLnTx/>
              <a:uFillTx/>
              <a:latin typeface="Equinor"/>
              <a:ea typeface="Verdana" panose="020B0604030504040204" pitchFamily="34" charset="0"/>
            </a:endParaRPr>
          </a:p>
          <a:p>
            <a:pPr marL="636905" marR="0" lvl="2"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1" i="0" u="none" strike="noStrike" kern="1200" cap="none" spc="0" normalizeH="0" baseline="0" noProof="0" dirty="0">
                <a:ln>
                  <a:noFill/>
                </a:ln>
                <a:solidFill>
                  <a:srgbClr val="243746"/>
                </a:solidFill>
                <a:effectLst/>
                <a:uLnTx/>
                <a:uFillTx/>
                <a:latin typeface="Equinor"/>
                <a:ea typeface="Verdana" panose="020B0604030504040204" pitchFamily="34" charset="0"/>
                <a:cs typeface="+mn-cs"/>
              </a:rPr>
              <a:t>Cut 13 3/8’’ casing, Pull seal assembly and retrieve 13 3/8’’ casing. </a:t>
            </a:r>
            <a:endParaRPr lang="en-US" sz="1600" b="1" i="0" u="none" strike="noStrike" kern="1200" cap="none" spc="0" normalizeH="0" baseline="0" noProof="0" dirty="0">
              <a:ln>
                <a:noFill/>
              </a:ln>
              <a:solidFill>
                <a:srgbClr val="243746"/>
              </a:solidFill>
              <a:effectLst/>
              <a:uLnTx/>
              <a:uFillTx/>
              <a:latin typeface="Equinor"/>
              <a:ea typeface="Verdana" panose="020B0604030504040204" pitchFamily="34" charset="0"/>
            </a:endParaRPr>
          </a:p>
          <a:p>
            <a:pPr marL="636905" marR="0" lvl="2"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1" i="0" u="none" strike="noStrike" kern="1200" cap="none" spc="0" normalizeH="0" baseline="0" noProof="0" dirty="0">
                <a:ln>
                  <a:noFill/>
                </a:ln>
                <a:solidFill>
                  <a:srgbClr val="243746"/>
                </a:solidFill>
                <a:effectLst/>
                <a:uLnTx/>
                <a:uFillTx/>
                <a:latin typeface="Equinor"/>
                <a:ea typeface="Verdana" panose="020B0604030504040204" pitchFamily="34" charset="0"/>
                <a:cs typeface="+mn-cs"/>
              </a:rPr>
              <a:t>Perform clean-out in 20’’ casing prior to install plug and whipstock. </a:t>
            </a:r>
            <a:endParaRPr lang="en-US" sz="1600" b="1"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sp>
        <p:nvSpPr>
          <p:cNvPr id="16" name="Title 1">
            <a:extLst>
              <a:ext uri="{FF2B5EF4-FFF2-40B4-BE49-F238E27FC236}">
                <a16:creationId xmlns:a16="http://schemas.microsoft.com/office/drawing/2014/main" id="{D13D5D83-943A-B236-B763-6F82E8CA23BC}"/>
              </a:ext>
            </a:extLst>
          </p:cNvPr>
          <p:cNvSpPr txBox="1">
            <a:spLocks/>
          </p:cNvSpPr>
          <p:nvPr/>
        </p:nvSpPr>
        <p:spPr>
          <a:xfrm>
            <a:off x="695322" y="587686"/>
            <a:ext cx="10801350" cy="592073"/>
          </a:xfrm>
          <a:prstGeom prst="rect">
            <a:avLst/>
          </a:prstGeom>
        </p:spPr>
        <p:txBody>
          <a:bodyPr vert="horz" lIns="0" tIns="180000" rIns="0" bIns="0" rtlCol="0" anchor="t">
            <a:noAutofit/>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a:ln>
                  <a:noFill/>
                </a:ln>
                <a:solidFill>
                  <a:srgbClr val="243746"/>
                </a:solidFill>
                <a:effectLst/>
                <a:uLnTx/>
                <a:uFillTx/>
                <a:latin typeface="Equinor Medium"/>
                <a:ea typeface="+mj-ea"/>
                <a:cs typeface="+mj-cs"/>
              </a:rPr>
              <a:t>P&amp;A operations				</a:t>
            </a:r>
            <a:endParaRPr kumimoji="0" lang="en-GB" sz="2400" b="0" i="0" u="none" strike="noStrike" kern="1200" cap="none" spc="0" normalizeH="0" baseline="0" noProof="0" dirty="0">
              <a:ln>
                <a:noFill/>
              </a:ln>
              <a:solidFill>
                <a:srgbClr val="243746"/>
              </a:solidFill>
              <a:effectLst/>
              <a:uLnTx/>
              <a:uFillTx/>
              <a:latin typeface="Equinor Medium"/>
              <a:ea typeface="+mj-ea"/>
              <a:cs typeface="+mj-cs"/>
            </a:endParaRPr>
          </a:p>
        </p:txBody>
      </p:sp>
      <p:sp>
        <p:nvSpPr>
          <p:cNvPr id="2" name="TekstSylinder 1">
            <a:extLst>
              <a:ext uri="{FF2B5EF4-FFF2-40B4-BE49-F238E27FC236}">
                <a16:creationId xmlns:a16="http://schemas.microsoft.com/office/drawing/2014/main" id="{CCF73567-8704-53B1-7644-3D5F112C49A1}"/>
              </a:ext>
            </a:extLst>
          </p:cNvPr>
          <p:cNvSpPr txBox="1"/>
          <p:nvPr/>
        </p:nvSpPr>
        <p:spPr>
          <a:xfrm>
            <a:off x="611239" y="4445819"/>
            <a:ext cx="389029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9705" indent="-179705">
              <a:buFont typeface="Arial,Sans-Serif"/>
              <a:buChar char="•"/>
            </a:pPr>
            <a:r>
              <a:rPr lang="en-US" sz="1600" b="1">
                <a:solidFill>
                  <a:srgbClr val="243746"/>
                </a:solidFill>
                <a:latin typeface="Equinor"/>
                <a:cs typeface="Arial"/>
              </a:rPr>
              <a:t>All went according to plan</a:t>
            </a:r>
            <a:r>
              <a:rPr lang="nb-NO" sz="1600">
                <a:latin typeface="Equinor"/>
                <a:cs typeface="Arial"/>
              </a:rPr>
              <a:t>​</a:t>
            </a:r>
          </a:p>
        </p:txBody>
      </p:sp>
      <p:sp>
        <p:nvSpPr>
          <p:cNvPr id="6" name="TekstSylinder 5">
            <a:extLst>
              <a:ext uri="{FF2B5EF4-FFF2-40B4-BE49-F238E27FC236}">
                <a16:creationId xmlns:a16="http://schemas.microsoft.com/office/drawing/2014/main" id="{0A80D73E-3808-13AB-2110-2DDF9E1C9B77}"/>
              </a:ext>
            </a:extLst>
          </p:cNvPr>
          <p:cNvSpPr txBox="1"/>
          <p:nvPr/>
        </p:nvSpPr>
        <p:spPr>
          <a:xfrm>
            <a:off x="611239" y="488007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9705" indent="-179705">
              <a:buFont typeface="Arial,Sans-Serif"/>
              <a:buChar char="•"/>
            </a:pPr>
            <a:r>
              <a:rPr lang="en-US" sz="1600" b="1">
                <a:solidFill>
                  <a:srgbClr val="243746"/>
                </a:solidFill>
                <a:latin typeface="Equinor"/>
                <a:cs typeface="Arial"/>
              </a:rPr>
              <a:t>Next operations:</a:t>
            </a:r>
            <a:r>
              <a:rPr lang="en-US" sz="1600">
                <a:latin typeface="Equinor"/>
                <a:cs typeface="Arial"/>
              </a:rPr>
              <a:t>​</a:t>
            </a:r>
          </a:p>
        </p:txBody>
      </p:sp>
      <p:sp>
        <p:nvSpPr>
          <p:cNvPr id="7" name="TekstSylinder 6">
            <a:extLst>
              <a:ext uri="{FF2B5EF4-FFF2-40B4-BE49-F238E27FC236}">
                <a16:creationId xmlns:a16="http://schemas.microsoft.com/office/drawing/2014/main" id="{41527A18-76AF-625C-6F6B-F4A461A54ABF}"/>
              </a:ext>
            </a:extLst>
          </p:cNvPr>
          <p:cNvSpPr txBox="1"/>
          <p:nvPr/>
        </p:nvSpPr>
        <p:spPr>
          <a:xfrm>
            <a:off x="1160206" y="5216013"/>
            <a:ext cx="33167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243746"/>
                </a:solidFill>
                <a:latin typeface="Arial"/>
                <a:cs typeface="Arial"/>
              </a:rPr>
              <a:t>Cut 13 3/8’’ casing, Pull seal assembly and retrieve 13 3/8’’ casing. </a:t>
            </a:r>
            <a:endParaRPr lang="nb-NO" sz="1600">
              <a:latin typeface="Arial"/>
              <a:cs typeface="Arial"/>
            </a:endParaRPr>
          </a:p>
        </p:txBody>
      </p:sp>
      <p:sp>
        <p:nvSpPr>
          <p:cNvPr id="10" name="TekstSylinder 9">
            <a:extLst>
              <a:ext uri="{FF2B5EF4-FFF2-40B4-BE49-F238E27FC236}">
                <a16:creationId xmlns:a16="http://schemas.microsoft.com/office/drawing/2014/main" id="{C89407B3-E4B9-C95B-7A53-C4ABBD02A020}"/>
              </a:ext>
            </a:extLst>
          </p:cNvPr>
          <p:cNvSpPr txBox="1"/>
          <p:nvPr/>
        </p:nvSpPr>
        <p:spPr>
          <a:xfrm>
            <a:off x="455561" y="6043561"/>
            <a:ext cx="39640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6905" lvl="2" indent="-179705">
              <a:buFont typeface="Arial,Sans-Serif"/>
              <a:buChar char="•"/>
            </a:pPr>
            <a:r>
              <a:rPr lang="en-US" sz="1600" b="1">
                <a:solidFill>
                  <a:srgbClr val="243746"/>
                </a:solidFill>
                <a:latin typeface="Equinor"/>
                <a:cs typeface="Arial"/>
              </a:rPr>
              <a:t>Perform clean-out in 20’’ casing prior to install plug and whipstock. </a:t>
            </a:r>
            <a:r>
              <a:rPr lang="en-US" sz="1600">
                <a:latin typeface="Equinor"/>
                <a:cs typeface="Arial"/>
              </a:rPr>
              <a:t>​</a:t>
            </a:r>
          </a:p>
        </p:txBody>
      </p:sp>
    </p:spTree>
    <p:extLst>
      <p:ext uri="{BB962C8B-B14F-4D97-AF65-F5344CB8AC3E}">
        <p14:creationId xmlns:p14="http://schemas.microsoft.com/office/powerpoint/2010/main" val="15564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P spid="26" grpId="0"/>
      <p:bldP spid="31" grpId="0"/>
      <p:bldP spid="40" grpId="0"/>
      <p:bldP spid="2"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034952-2E6D-4DDE-BA67-D752CA7ED0B4}"/>
              </a:ext>
            </a:extLst>
          </p:cNvPr>
          <p:cNvSpPr>
            <a:spLocks noGrp="1"/>
          </p:cNvSpPr>
          <p:nvPr>
            <p:ph type="sldNum" sz="quarter" idx="4294967295"/>
          </p:nvPr>
        </p:nvSpPr>
        <p:spPr>
          <a:xfrm>
            <a:off x="449821" y="6479356"/>
            <a:ext cx="350279" cy="15956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800" b="0" i="0" u="none" strike="noStrike" kern="1200" cap="none" spc="0" normalizeH="0" baseline="0" noProof="0" dirty="0">
                <a:ln>
                  <a:noFill/>
                </a:ln>
                <a:solidFill>
                  <a:srgbClr val="7C8F98"/>
                </a:solidFill>
                <a:effectLst/>
                <a:uLnTx/>
                <a:uFillTx/>
                <a:latin typeface="Equinor"/>
                <a:ea typeface="+mn-ea"/>
                <a:cs typeface="+mn-cs"/>
              </a:rPr>
              <a:t>  |  </a:t>
            </a:r>
          </a:p>
        </p:txBody>
      </p:sp>
      <p:sp>
        <p:nvSpPr>
          <p:cNvPr id="4" name="Content Placeholder 2">
            <a:extLst>
              <a:ext uri="{FF2B5EF4-FFF2-40B4-BE49-F238E27FC236}">
                <a16:creationId xmlns:a16="http://schemas.microsoft.com/office/drawing/2014/main" id="{E50D3F5E-1E83-9F73-37AD-983693F95270}"/>
              </a:ext>
            </a:extLst>
          </p:cNvPr>
          <p:cNvSpPr txBox="1">
            <a:spLocks/>
          </p:cNvSpPr>
          <p:nvPr/>
        </p:nvSpPr>
        <p:spPr>
          <a:xfrm>
            <a:off x="5277481" y="1774433"/>
            <a:ext cx="4412025" cy="4355904"/>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GB"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pic>
        <p:nvPicPr>
          <p:cNvPr id="12" name="Content Placeholder 6">
            <a:extLst>
              <a:ext uri="{FF2B5EF4-FFF2-40B4-BE49-F238E27FC236}">
                <a16:creationId xmlns:a16="http://schemas.microsoft.com/office/drawing/2014/main" id="{598378C6-A50B-130F-0091-14916848FDD2}"/>
              </a:ext>
            </a:extLst>
          </p:cNvPr>
          <p:cNvPicPr>
            <a:picLocks noChangeAspect="1"/>
          </p:cNvPicPr>
          <p:nvPr/>
        </p:nvPicPr>
        <p:blipFill>
          <a:blip r:embed="rId2"/>
          <a:stretch>
            <a:fillRect/>
          </a:stretch>
        </p:blipFill>
        <p:spPr>
          <a:xfrm>
            <a:off x="6312871" y="1241276"/>
            <a:ext cx="1617626" cy="5294052"/>
          </a:xfrm>
          <a:prstGeom prst="rect">
            <a:avLst/>
          </a:prstGeom>
        </p:spPr>
      </p:pic>
      <p:sp>
        <p:nvSpPr>
          <p:cNvPr id="19" name="Title 1">
            <a:extLst>
              <a:ext uri="{FF2B5EF4-FFF2-40B4-BE49-F238E27FC236}">
                <a16:creationId xmlns:a16="http://schemas.microsoft.com/office/drawing/2014/main" id="{625DFF01-2BBF-CF92-B35F-2597805359B1}"/>
              </a:ext>
            </a:extLst>
          </p:cNvPr>
          <p:cNvSpPr txBox="1">
            <a:spLocks/>
          </p:cNvSpPr>
          <p:nvPr/>
        </p:nvSpPr>
        <p:spPr>
          <a:xfrm>
            <a:off x="694296" y="192483"/>
            <a:ext cx="10797447" cy="595007"/>
          </a:xfrm>
          <a:prstGeom prst="rect">
            <a:avLst/>
          </a:prstGeom>
        </p:spPr>
        <p:txBody>
          <a:bodyPr vert="horz" lIns="0" tIns="180000" rIns="0" bIns="0" rtlCol="0" anchor="t">
            <a:noAutofit/>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243746"/>
                </a:solidFill>
                <a:effectLst/>
                <a:uLnTx/>
                <a:uFillTx/>
                <a:latin typeface="Equinor Medium"/>
                <a:ea typeface="+mj-ea"/>
                <a:cs typeface="+mj-cs"/>
              </a:rPr>
              <a:t>Pull 13 3/8’’ casing</a:t>
            </a:r>
            <a:endParaRPr kumimoji="0" lang="nb-NO" sz="2400" b="0" i="0" u="none" strike="noStrike" kern="1200" cap="none" spc="0" normalizeH="0" baseline="0" noProof="0" dirty="0">
              <a:ln>
                <a:noFill/>
              </a:ln>
              <a:solidFill>
                <a:srgbClr val="243746"/>
              </a:solidFill>
              <a:effectLst/>
              <a:uLnTx/>
              <a:uFillTx/>
              <a:latin typeface="Equinor Medium"/>
              <a:ea typeface="+mj-ea"/>
              <a:cs typeface="+mj-cs"/>
            </a:endParaRPr>
          </a:p>
        </p:txBody>
      </p:sp>
      <p:sp>
        <p:nvSpPr>
          <p:cNvPr id="20" name="Content Placeholder 2">
            <a:extLst>
              <a:ext uri="{FF2B5EF4-FFF2-40B4-BE49-F238E27FC236}">
                <a16:creationId xmlns:a16="http://schemas.microsoft.com/office/drawing/2014/main" id="{D8078A0A-DE5D-4409-FA92-6817CFCD4625}"/>
              </a:ext>
            </a:extLst>
          </p:cNvPr>
          <p:cNvSpPr txBox="1">
            <a:spLocks/>
          </p:cNvSpPr>
          <p:nvPr/>
        </p:nvSpPr>
        <p:spPr>
          <a:xfrm>
            <a:off x="695325" y="883401"/>
            <a:ext cx="5400675" cy="4590255"/>
          </a:xfrm>
          <a:prstGeom prst="rect">
            <a:avLst/>
          </a:prstGeom>
        </p:spPr>
        <p:txBody>
          <a:bodyPr vert="horz" lIns="0" tIns="0" rIns="28800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Combination run planned for operation:</a:t>
            </a:r>
          </a:p>
          <a:p>
            <a:pPr marL="612000" marR="0" lvl="1"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Cut 13 3/8’’ casing at 1086 m</a:t>
            </a:r>
          </a:p>
          <a:p>
            <a:pPr marL="612000" marR="0" lvl="1"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Pull seal </a:t>
            </a:r>
            <a:r>
              <a:rPr kumimoji="0" lang="en-US" sz="1600" b="0" i="0" u="none" strike="noStrike" kern="1200" cap="none" spc="0" normalizeH="0" baseline="0" noProof="0" dirty="0" err="1">
                <a:ln>
                  <a:noFill/>
                </a:ln>
                <a:solidFill>
                  <a:srgbClr val="243746"/>
                </a:solidFill>
                <a:effectLst/>
                <a:uLnTx/>
                <a:uFillTx/>
                <a:latin typeface="Equinor"/>
                <a:ea typeface="Verdana" panose="020B0604030504040204" pitchFamily="34" charset="0"/>
              </a:rPr>
              <a:t>assy</a:t>
            </a: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 with closed BOP – cross circulate. Continue operation based on gas response: </a:t>
            </a:r>
          </a:p>
          <a:p>
            <a:pPr marL="1044000" marR="0" lvl="2"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No gas: Retrieve 13 3/8’’ casing with combination run - spear without </a:t>
            </a:r>
            <a:r>
              <a:rPr kumimoji="0" lang="en-US" sz="1600" b="0" i="0" u="none" strike="noStrike" kern="1200" cap="none" spc="0" normalizeH="0" baseline="0" noProof="0" dirty="0" err="1">
                <a:ln>
                  <a:noFill/>
                </a:ln>
                <a:solidFill>
                  <a:srgbClr val="243746"/>
                </a:solidFill>
                <a:effectLst/>
                <a:uLnTx/>
                <a:uFillTx/>
                <a:latin typeface="Equinor"/>
                <a:ea typeface="Verdana" panose="020B0604030504040204" pitchFamily="34" charset="0"/>
              </a:rPr>
              <a:t>packoff</a:t>
            </a:r>
            <a:endPar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a:p>
            <a:pPr marL="1044000" marR="0" lvl="2"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Gas during cross circulation: POOH and M/U spear with pack-off</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Equinor"/>
                <a:ea typeface="Verdana" panose="020B0604030504040204" pitchFamily="34" charset="0"/>
              </a:rPr>
              <a:t>Which risks do you see from this operation?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Equinor"/>
                <a:ea typeface="Verdana" panose="020B0604030504040204" pitchFamily="34" charset="0"/>
              </a:rPr>
              <a:t>Which risks are added when using a combination run without pack-off?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Operations went according to plan. No/little gas seen during cross circulation – pulled casing using combination BHA without possibility to circulate the ‘’long way’’</a:t>
            </a:r>
          </a:p>
          <a:p>
            <a:pPr marL="612000" marR="0" lvl="1"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pulled 13 3/8’’ casing. – stable well</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Equinor"/>
                <a:ea typeface="Verdana" panose="020B0604030504040204" pitchFamily="34" charset="0"/>
              </a:rPr>
              <a:t>What do we now know about the fluid left in hole?</a:t>
            </a:r>
          </a:p>
          <a:p>
            <a:pPr marL="0" marR="0" lvl="0" indent="0" algn="l" defTabSz="914400" rtl="0" eaLnBrk="1" fontAlgn="auto" latinLnBrk="0" hangingPunct="1">
              <a:lnSpc>
                <a:spcPct val="100000"/>
              </a:lnSpc>
              <a:spcBef>
                <a:spcPts val="0"/>
              </a:spcBef>
              <a:spcAft>
                <a:spcPts val="600"/>
              </a:spcAft>
              <a:buClrTx/>
              <a:buSzPct val="80000"/>
              <a:buNone/>
              <a:tabLst/>
              <a:defRPr/>
            </a:pPr>
            <a:endParaRPr kumimoji="0" lang="en-US" sz="1600" b="0" i="0" u="none" strike="noStrike" kern="1200" cap="none" spc="0" normalizeH="0" baseline="0" noProof="0" dirty="0">
              <a:ln>
                <a:noFill/>
              </a:ln>
              <a:solidFill>
                <a:srgbClr val="FF0000"/>
              </a:solidFill>
              <a:effectLst/>
              <a:uLnTx/>
              <a:uFillTx/>
              <a:latin typeface="Equinor"/>
              <a:ea typeface="Verdana" panose="020B0604030504040204" pitchFamily="34" charset="0"/>
            </a:endParaRPr>
          </a:p>
        </p:txBody>
      </p:sp>
      <p:pic>
        <p:nvPicPr>
          <p:cNvPr id="21" name="Picture 20">
            <a:extLst>
              <a:ext uri="{FF2B5EF4-FFF2-40B4-BE49-F238E27FC236}">
                <a16:creationId xmlns:a16="http://schemas.microsoft.com/office/drawing/2014/main" id="{BC9D8E51-0359-A0ED-4403-33ED39402812}"/>
              </a:ext>
            </a:extLst>
          </p:cNvPr>
          <p:cNvPicPr>
            <a:picLocks noChangeAspect="1"/>
          </p:cNvPicPr>
          <p:nvPr/>
        </p:nvPicPr>
        <p:blipFill>
          <a:blip r:embed="rId3"/>
          <a:stretch>
            <a:fillRect/>
          </a:stretch>
        </p:blipFill>
        <p:spPr>
          <a:xfrm>
            <a:off x="8368095" y="991312"/>
            <a:ext cx="2439021" cy="5544016"/>
          </a:xfrm>
          <a:prstGeom prst="rect">
            <a:avLst/>
          </a:prstGeom>
        </p:spPr>
      </p:pic>
    </p:spTree>
    <p:extLst>
      <p:ext uri="{BB962C8B-B14F-4D97-AF65-F5344CB8AC3E}">
        <p14:creationId xmlns:p14="http://schemas.microsoft.com/office/powerpoint/2010/main" val="139009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30000836-57D4-E038-F4E7-53EB650582C4}"/>
              </a:ext>
            </a:extLst>
          </p:cNvPr>
          <p:cNvSpPr txBox="1">
            <a:spLocks/>
          </p:cNvSpPr>
          <p:nvPr/>
        </p:nvSpPr>
        <p:spPr>
          <a:xfrm>
            <a:off x="714374" y="6605712"/>
            <a:ext cx="245260" cy="217625"/>
          </a:xfrm>
          <a:prstGeom prst="rect">
            <a:avLst/>
          </a:prstGeom>
        </p:spPr>
        <p:txBody>
          <a:bodyPr vert="horz" wrap="none" lIns="0" tIns="46800" rIns="0" bIns="46800" rtlCol="0" anchor="ctr">
            <a:spAutoFit/>
          </a:bodyPr>
          <a:lstStyle>
            <a:defPPr>
              <a:defRPr lang="en-US"/>
            </a:defPPr>
            <a:lvl1pPr marL="0" algn="l" defTabSz="914400" rtl="0" eaLnBrk="1" latinLnBrk="0" hangingPunct="1">
              <a:defRPr sz="800" kern="1200">
                <a:solidFill>
                  <a:srgbClr val="7C8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1E5300-FC0F-4317-A193-EF6CE9E6F7B5}" type="slidenum">
              <a:rPr lang="en-GB" smtClean="0">
                <a:latin typeface="Equinor"/>
              </a:rPr>
              <a:pPr/>
              <a:t>6</a:t>
            </a:fld>
            <a:r>
              <a:rPr lang="en-GB">
                <a:latin typeface="Equinor"/>
              </a:rPr>
              <a:t>  |  </a:t>
            </a:r>
            <a:endParaRPr lang="en-GB" dirty="0">
              <a:latin typeface="Equinor"/>
            </a:endParaRPr>
          </a:p>
        </p:txBody>
      </p:sp>
      <p:sp>
        <p:nvSpPr>
          <p:cNvPr id="12" name="Content Placeholder 8">
            <a:extLst>
              <a:ext uri="{FF2B5EF4-FFF2-40B4-BE49-F238E27FC236}">
                <a16:creationId xmlns:a16="http://schemas.microsoft.com/office/drawing/2014/main" id="{0826885A-0C1D-0C69-17C2-8C0840F7CC8A}"/>
              </a:ext>
            </a:extLst>
          </p:cNvPr>
          <p:cNvSpPr txBox="1">
            <a:spLocks/>
          </p:cNvSpPr>
          <p:nvPr/>
        </p:nvSpPr>
        <p:spPr>
          <a:xfrm>
            <a:off x="714375" y="1065538"/>
            <a:ext cx="5400675" cy="1430310"/>
          </a:xfrm>
          <a:prstGeom prst="rect">
            <a:avLst/>
          </a:prstGeom>
        </p:spPr>
        <p:txBody>
          <a:bodyPr vert="horz" lIns="0" tIns="0" rIns="28800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nb-NO" sz="1600" b="0" i="0" u="none" strike="noStrike" kern="1200" cap="none" spc="0" normalizeH="0" baseline="0" noProof="0">
                <a:ln>
                  <a:noFill/>
                </a:ln>
                <a:solidFill>
                  <a:srgbClr val="243746"/>
                </a:solidFill>
                <a:effectLst/>
                <a:uLnTx/>
                <a:uFillTx/>
                <a:latin typeface="Equinor"/>
                <a:ea typeface="Verdana" panose="020B0604030504040204" pitchFamily="34" charset="0"/>
              </a:rPr>
              <a:t>Plan:</a:t>
            </a:r>
          </a:p>
          <a:p>
            <a:pPr marL="612000" marR="0" lvl="1"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nb-NO" sz="1600" b="0" i="0" u="none" strike="noStrike" kern="1200" cap="none" spc="0" normalizeH="0" baseline="0" noProof="0">
                <a:ln>
                  <a:noFill/>
                </a:ln>
                <a:solidFill>
                  <a:srgbClr val="243746"/>
                </a:solidFill>
                <a:effectLst/>
                <a:uLnTx/>
                <a:uFillTx/>
                <a:latin typeface="Equinor"/>
                <a:ea typeface="Verdana" panose="020B0604030504040204" pitchFamily="34" charset="0"/>
              </a:rPr>
              <a:t>M/U and RIH with 20’’ clean-out BHA</a:t>
            </a:r>
          </a:p>
          <a:p>
            <a:pPr marL="612000" marR="0" lvl="1"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nb-NO" sz="1600" b="0" i="0" u="none" strike="noStrike" kern="1200" cap="none" spc="0" normalizeH="0" baseline="0" noProof="0">
                <a:ln>
                  <a:noFill/>
                </a:ln>
                <a:solidFill>
                  <a:srgbClr val="243746"/>
                </a:solidFill>
                <a:effectLst/>
                <a:uLnTx/>
                <a:uFillTx/>
                <a:latin typeface="Equinor"/>
                <a:ea typeface="Verdana" panose="020B0604030504040204" pitchFamily="34" charset="0"/>
              </a:rPr>
              <a:t>Drift casing to whipstock depth</a:t>
            </a:r>
          </a:p>
          <a:p>
            <a:pPr marL="612000" marR="0" lvl="1"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nb-NO" sz="1600" b="0" i="0" u="none" strike="noStrike" kern="1200" cap="none" spc="0" normalizeH="0" baseline="0" noProof="0">
                <a:ln>
                  <a:noFill/>
                </a:ln>
                <a:solidFill>
                  <a:srgbClr val="243746"/>
                </a:solidFill>
                <a:effectLst/>
                <a:uLnTx/>
                <a:uFillTx/>
                <a:latin typeface="Equinor"/>
                <a:ea typeface="Verdana" panose="020B0604030504040204" pitchFamily="34" charset="0"/>
              </a:rPr>
              <a:t>Clean whipstock setting area while circulating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nb-NO" sz="1600" b="0" i="0" u="none" strike="noStrike" kern="1200" cap="none" spc="0" normalizeH="0" baseline="0" noProof="0">
              <a:ln>
                <a:noFill/>
              </a:ln>
              <a:solidFill>
                <a:srgbClr val="243746"/>
              </a:solidFill>
              <a:effectLst/>
              <a:uLnTx/>
              <a:uFillTx/>
              <a:latin typeface="Equinor"/>
              <a:ea typeface="Verdana" panose="020B0604030504040204" pitchFamily="34" charset="0"/>
            </a:endParaRP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nb-NO"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sp>
        <p:nvSpPr>
          <p:cNvPr id="13" name="Content Placeholder 8">
            <a:extLst>
              <a:ext uri="{FF2B5EF4-FFF2-40B4-BE49-F238E27FC236}">
                <a16:creationId xmlns:a16="http://schemas.microsoft.com/office/drawing/2014/main" id="{4FE73884-3EAF-E917-E893-D94487069AA2}"/>
              </a:ext>
            </a:extLst>
          </p:cNvPr>
          <p:cNvSpPr txBox="1">
            <a:spLocks/>
          </p:cNvSpPr>
          <p:nvPr/>
        </p:nvSpPr>
        <p:spPr>
          <a:xfrm>
            <a:off x="6404450" y="1260014"/>
            <a:ext cx="5400675" cy="1077035"/>
          </a:xfrm>
          <a:prstGeom prst="rect">
            <a:avLst/>
          </a:prstGeom>
        </p:spPr>
        <p:txBody>
          <a:bodyPr vert="horz" lIns="0" tIns="0" rIns="28800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latin typeface="Equinor"/>
              </a:rPr>
              <a:t>Risk </a:t>
            </a:r>
            <a:r>
              <a:rPr lang="nb-NO" dirty="0" err="1">
                <a:latin typeface="Equinor"/>
              </a:rPr>
              <a:t>identified</a:t>
            </a:r>
            <a:r>
              <a:rPr lang="nb-NO" dirty="0">
                <a:latin typeface="Equinor"/>
              </a:rPr>
              <a:t> prior to </a:t>
            </a:r>
            <a:r>
              <a:rPr lang="nb-NO" dirty="0" err="1">
                <a:latin typeface="Equinor"/>
              </a:rPr>
              <a:t>operation</a:t>
            </a:r>
            <a:r>
              <a:rPr lang="nb-NO" dirty="0">
                <a:latin typeface="Equinor"/>
              </a:rPr>
              <a:t>:</a:t>
            </a:r>
          </a:p>
          <a:p>
            <a:pPr lvl="1"/>
            <a:r>
              <a:rPr lang="nb-NO" dirty="0">
                <a:latin typeface="Equinor"/>
              </a:rPr>
              <a:t>CO/H2S from old </a:t>
            </a:r>
            <a:r>
              <a:rPr lang="nb-NO" dirty="0" err="1">
                <a:latin typeface="Equinor"/>
              </a:rPr>
              <a:t>mud</a:t>
            </a:r>
            <a:r>
              <a:rPr lang="nb-NO" dirty="0">
                <a:latin typeface="Equinor"/>
              </a:rPr>
              <a:t> </a:t>
            </a:r>
            <a:r>
              <a:rPr lang="nb-NO" dirty="0" err="1">
                <a:latin typeface="Equinor"/>
              </a:rPr>
              <a:t>behind</a:t>
            </a:r>
            <a:r>
              <a:rPr lang="nb-NO" dirty="0">
                <a:latin typeface="Equinor"/>
              </a:rPr>
              <a:t> </a:t>
            </a:r>
            <a:r>
              <a:rPr lang="nb-NO" dirty="0" err="1">
                <a:latin typeface="Equinor"/>
              </a:rPr>
              <a:t>casing</a:t>
            </a:r>
            <a:r>
              <a:rPr lang="nb-NO" dirty="0">
                <a:latin typeface="Equinor"/>
              </a:rPr>
              <a:t> </a:t>
            </a:r>
            <a:r>
              <a:rPr lang="nb-NO" dirty="0" err="1">
                <a:latin typeface="Equinor"/>
              </a:rPr>
              <a:t>left</a:t>
            </a:r>
            <a:r>
              <a:rPr lang="nb-NO" dirty="0">
                <a:latin typeface="Equinor"/>
              </a:rPr>
              <a:t> in hole.</a:t>
            </a:r>
          </a:p>
          <a:p>
            <a:pPr lvl="1"/>
            <a:r>
              <a:rPr lang="nb-NO" dirty="0">
                <a:latin typeface="Equinor"/>
              </a:rPr>
              <a:t>Less </a:t>
            </a:r>
            <a:r>
              <a:rPr lang="nb-NO" dirty="0" err="1">
                <a:latin typeface="Equinor"/>
              </a:rPr>
              <a:t>focus</a:t>
            </a:r>
            <a:r>
              <a:rPr lang="nb-NO" dirty="0">
                <a:latin typeface="Equinor"/>
              </a:rPr>
              <a:t> </a:t>
            </a:r>
            <a:r>
              <a:rPr lang="nb-NO" dirty="0" err="1">
                <a:latin typeface="Equinor"/>
              </a:rPr>
              <a:t>on</a:t>
            </a:r>
            <a:r>
              <a:rPr lang="nb-NO" dirty="0">
                <a:latin typeface="Equinor"/>
              </a:rPr>
              <a:t> </a:t>
            </a:r>
            <a:r>
              <a:rPr lang="nb-NO" dirty="0" err="1">
                <a:latin typeface="Equinor"/>
              </a:rPr>
              <a:t>potential</a:t>
            </a:r>
            <a:r>
              <a:rPr lang="nb-NO" dirty="0">
                <a:latin typeface="Equinor"/>
              </a:rPr>
              <a:t> HC </a:t>
            </a:r>
            <a:r>
              <a:rPr lang="nb-NO" dirty="0" err="1">
                <a:latin typeface="Equinor"/>
              </a:rPr>
              <a:t>behind</a:t>
            </a:r>
            <a:r>
              <a:rPr lang="nb-NO" dirty="0">
                <a:latin typeface="Equinor"/>
              </a:rPr>
              <a:t> </a:t>
            </a:r>
            <a:r>
              <a:rPr lang="nb-NO" dirty="0" err="1">
                <a:latin typeface="Equinor"/>
              </a:rPr>
              <a:t>casing</a:t>
            </a:r>
            <a:endParaRPr lang="nb-NO" dirty="0">
              <a:latin typeface="Equinor"/>
            </a:endParaRPr>
          </a:p>
          <a:p>
            <a:endParaRPr lang="nb-NO" dirty="0">
              <a:latin typeface="Equinor"/>
            </a:endParaRPr>
          </a:p>
          <a:p>
            <a:endParaRPr lang="nb-NO" dirty="0">
              <a:latin typeface="Equinor"/>
            </a:endParaRPr>
          </a:p>
        </p:txBody>
      </p:sp>
      <p:pic>
        <p:nvPicPr>
          <p:cNvPr id="14" name="Picture 13">
            <a:extLst>
              <a:ext uri="{FF2B5EF4-FFF2-40B4-BE49-F238E27FC236}">
                <a16:creationId xmlns:a16="http://schemas.microsoft.com/office/drawing/2014/main" id="{794823FC-4D35-6141-CE2B-C66A5AAA6F50}"/>
              </a:ext>
            </a:extLst>
          </p:cNvPr>
          <p:cNvPicPr>
            <a:picLocks noChangeAspect="1"/>
          </p:cNvPicPr>
          <p:nvPr/>
        </p:nvPicPr>
        <p:blipFill>
          <a:blip r:embed="rId2"/>
          <a:stretch>
            <a:fillRect/>
          </a:stretch>
        </p:blipFill>
        <p:spPr>
          <a:xfrm>
            <a:off x="4653970" y="1363334"/>
            <a:ext cx="288155" cy="290132"/>
          </a:xfrm>
          <a:prstGeom prst="rect">
            <a:avLst/>
          </a:prstGeom>
        </p:spPr>
      </p:pic>
      <p:pic>
        <p:nvPicPr>
          <p:cNvPr id="15" name="Picture 14">
            <a:extLst>
              <a:ext uri="{FF2B5EF4-FFF2-40B4-BE49-F238E27FC236}">
                <a16:creationId xmlns:a16="http://schemas.microsoft.com/office/drawing/2014/main" id="{BF371247-1142-9508-ED2E-05F6556E55FB}"/>
              </a:ext>
            </a:extLst>
          </p:cNvPr>
          <p:cNvPicPr>
            <a:picLocks noChangeAspect="1"/>
          </p:cNvPicPr>
          <p:nvPr/>
        </p:nvPicPr>
        <p:blipFill>
          <a:blip r:embed="rId2"/>
          <a:stretch>
            <a:fillRect/>
          </a:stretch>
        </p:blipFill>
        <p:spPr>
          <a:xfrm>
            <a:off x="4220493" y="1653466"/>
            <a:ext cx="288155" cy="290132"/>
          </a:xfrm>
          <a:prstGeom prst="rect">
            <a:avLst/>
          </a:prstGeom>
        </p:spPr>
      </p:pic>
      <p:sp>
        <p:nvSpPr>
          <p:cNvPr id="16" name="TextBox 15">
            <a:extLst>
              <a:ext uri="{FF2B5EF4-FFF2-40B4-BE49-F238E27FC236}">
                <a16:creationId xmlns:a16="http://schemas.microsoft.com/office/drawing/2014/main" id="{DD310625-2F7D-74F5-F751-D9C27AE6FE77}"/>
              </a:ext>
            </a:extLst>
          </p:cNvPr>
          <p:cNvSpPr txBox="1"/>
          <p:nvPr/>
        </p:nvSpPr>
        <p:spPr>
          <a:xfrm>
            <a:off x="446340" y="6143755"/>
            <a:ext cx="5751319"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latin typeface="Equinor"/>
              </a:rPr>
              <a:t>Situation Awareness - what have happened? </a:t>
            </a:r>
          </a:p>
        </p:txBody>
      </p:sp>
      <p:pic>
        <p:nvPicPr>
          <p:cNvPr id="18" name="Picture 17" descr="A picture containing light&#10;&#10;Description automatically generated">
            <a:extLst>
              <a:ext uri="{FF2B5EF4-FFF2-40B4-BE49-F238E27FC236}">
                <a16:creationId xmlns:a16="http://schemas.microsoft.com/office/drawing/2014/main" id="{AEBFAB2C-D8B9-1AFD-4EB6-8910A8077B64}"/>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50356" y="1897330"/>
            <a:ext cx="288155" cy="395253"/>
          </a:xfrm>
          <a:prstGeom prst="rect">
            <a:avLst/>
          </a:prstGeom>
        </p:spPr>
      </p:pic>
      <p:sp>
        <p:nvSpPr>
          <p:cNvPr id="19" name="Title 1">
            <a:extLst>
              <a:ext uri="{FF2B5EF4-FFF2-40B4-BE49-F238E27FC236}">
                <a16:creationId xmlns:a16="http://schemas.microsoft.com/office/drawing/2014/main" id="{FAE6CDBE-C5D7-2FF2-C64D-34284C1E7BC5}"/>
              </a:ext>
            </a:extLst>
          </p:cNvPr>
          <p:cNvSpPr txBox="1">
            <a:spLocks/>
          </p:cNvSpPr>
          <p:nvPr/>
        </p:nvSpPr>
        <p:spPr>
          <a:xfrm>
            <a:off x="837004" y="281119"/>
            <a:ext cx="10797447" cy="595007"/>
          </a:xfrm>
          <a:prstGeom prst="rect">
            <a:avLst/>
          </a:prstGeom>
        </p:spPr>
        <p:txBody>
          <a:bodyPr vert="horz" lIns="0" tIns="180000" rIns="0" bIns="0" rtlCol="0" anchor="t">
            <a:noAutofit/>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243746"/>
                </a:solidFill>
                <a:effectLst/>
                <a:uLnTx/>
                <a:uFillTx/>
                <a:latin typeface="Equinor Medium"/>
                <a:ea typeface="+mj-ea"/>
                <a:cs typeface="+mj-cs"/>
              </a:rPr>
              <a:t>The incident</a:t>
            </a:r>
            <a:endParaRPr kumimoji="0" lang="nb-NO" sz="2400" b="0" i="0" u="none" strike="noStrike" kern="1200" cap="none" spc="0" normalizeH="0" baseline="0" noProof="0" dirty="0">
              <a:ln>
                <a:noFill/>
              </a:ln>
              <a:solidFill>
                <a:srgbClr val="243746"/>
              </a:solidFill>
              <a:effectLst/>
              <a:uLnTx/>
              <a:uFillTx/>
              <a:latin typeface="Equinor Medium"/>
              <a:ea typeface="+mj-ea"/>
              <a:cs typeface="+mj-cs"/>
            </a:endParaRPr>
          </a:p>
        </p:txBody>
      </p:sp>
      <p:pic>
        <p:nvPicPr>
          <p:cNvPr id="9" name="Picture 8">
            <a:extLst>
              <a:ext uri="{FF2B5EF4-FFF2-40B4-BE49-F238E27FC236}">
                <a16:creationId xmlns:a16="http://schemas.microsoft.com/office/drawing/2014/main" id="{A900D8F0-566C-4B84-34A5-0AE733B519F3}"/>
              </a:ext>
            </a:extLst>
          </p:cNvPr>
          <p:cNvPicPr>
            <a:picLocks noChangeAspect="1"/>
          </p:cNvPicPr>
          <p:nvPr/>
        </p:nvPicPr>
        <p:blipFill>
          <a:blip r:embed="rId6"/>
          <a:stretch>
            <a:fillRect/>
          </a:stretch>
        </p:blipFill>
        <p:spPr>
          <a:xfrm>
            <a:off x="0" y="2337049"/>
            <a:ext cx="12192000" cy="3880959"/>
          </a:xfrm>
          <a:prstGeom prst="rect">
            <a:avLst/>
          </a:prstGeom>
        </p:spPr>
      </p:pic>
    </p:spTree>
    <p:extLst>
      <p:ext uri="{BB962C8B-B14F-4D97-AF65-F5344CB8AC3E}">
        <p14:creationId xmlns:p14="http://schemas.microsoft.com/office/powerpoint/2010/main" val="19111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ED76CE-9C0C-F029-FA23-F89FE8428D25}"/>
              </a:ext>
            </a:extLst>
          </p:cNvPr>
          <p:cNvSpPr txBox="1">
            <a:spLocks/>
          </p:cNvSpPr>
          <p:nvPr/>
        </p:nvSpPr>
        <p:spPr>
          <a:xfrm>
            <a:off x="551421" y="705712"/>
            <a:ext cx="10797447" cy="595007"/>
          </a:xfrm>
          <a:prstGeom prst="rect">
            <a:avLst/>
          </a:prstGeom>
        </p:spPr>
        <p:txBody>
          <a:bodyPr vert="horz" lIns="0" tIns="180000" rIns="0" bIns="0" rtlCol="0" anchor="t">
            <a:noAutofit/>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243746"/>
                </a:solidFill>
                <a:effectLst/>
                <a:uLnTx/>
                <a:uFillTx/>
                <a:latin typeface="Equinor Medium"/>
                <a:ea typeface="+mj-ea"/>
                <a:cs typeface="+mj-cs"/>
              </a:rPr>
              <a:t>The incident continue</a:t>
            </a:r>
            <a:endParaRPr kumimoji="0" lang="nb-NO" sz="2400" b="0" i="0" u="none" strike="noStrike" kern="1200" cap="none" spc="0" normalizeH="0" baseline="0" noProof="0" dirty="0">
              <a:ln>
                <a:noFill/>
              </a:ln>
              <a:solidFill>
                <a:srgbClr val="243746"/>
              </a:solidFill>
              <a:effectLst/>
              <a:uLnTx/>
              <a:uFillTx/>
              <a:latin typeface="Equinor Medium"/>
              <a:ea typeface="+mj-ea"/>
              <a:cs typeface="+mj-cs"/>
            </a:endParaRPr>
          </a:p>
        </p:txBody>
      </p:sp>
      <p:sp>
        <p:nvSpPr>
          <p:cNvPr id="14" name="Content Placeholder 2">
            <a:extLst>
              <a:ext uri="{FF2B5EF4-FFF2-40B4-BE49-F238E27FC236}">
                <a16:creationId xmlns:a16="http://schemas.microsoft.com/office/drawing/2014/main" id="{E2AF29E9-6949-FA64-F58A-B9B1DA78D493}"/>
              </a:ext>
            </a:extLst>
          </p:cNvPr>
          <p:cNvSpPr txBox="1">
            <a:spLocks/>
          </p:cNvSpPr>
          <p:nvPr/>
        </p:nvSpPr>
        <p:spPr>
          <a:xfrm>
            <a:off x="552450" y="1685700"/>
            <a:ext cx="5400675" cy="4337043"/>
          </a:xfrm>
          <a:prstGeom prst="rect">
            <a:avLst/>
          </a:prstGeom>
        </p:spPr>
        <p:txBody>
          <a:bodyPr vert="horz" lIns="0" tIns="0" rIns="28800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243746"/>
                </a:solidFill>
                <a:effectLst/>
                <a:uLnTx/>
                <a:uFillTx/>
                <a:latin typeface="Equinor"/>
                <a:ea typeface="Verdana" panose="020B0604030504040204" pitchFamily="34" charset="0"/>
              </a:rPr>
              <a:t>BOP closed. Circulated 3 BU to circulate gas out to 6%. Open BOP. Well stable – no pressure, no flow</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243746"/>
                </a:solidFill>
                <a:effectLst/>
                <a:uLnTx/>
                <a:uFillTx/>
                <a:latin typeface="Equinor"/>
                <a:ea typeface="Verdana" panose="020B0604030504040204" pitchFamily="34" charset="0"/>
              </a:rPr>
              <a:t>Attempted to circulate up riser 600 lpm – new gas alarm. Gain in active.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243746"/>
                </a:solidFill>
                <a:effectLst/>
                <a:uLnTx/>
                <a:uFillTx/>
                <a:latin typeface="Equinor"/>
                <a:ea typeface="Verdana" panose="020B0604030504040204" pitchFamily="34" charset="0"/>
              </a:rPr>
              <a:t>Closed BOP - Well Stable – No pressure, no flow</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243746"/>
                </a:solidFill>
                <a:effectLst/>
                <a:uLnTx/>
                <a:uFillTx/>
                <a:latin typeface="Equinor"/>
                <a:ea typeface="Verdana" panose="020B0604030504040204" pitchFamily="34" charset="0"/>
              </a:rPr>
              <a:t>Attempted to boost riser with 200 lpm – new gas alarm in shaker room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243746"/>
                </a:solidFill>
                <a:effectLst/>
                <a:uLnTx/>
                <a:uFillTx/>
                <a:latin typeface="Equinor"/>
                <a:ea typeface="Verdana" panose="020B0604030504040204" pitchFamily="34" charset="0"/>
              </a:rPr>
              <a:t>Stopped and evaluated situation</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FF0000"/>
                </a:solidFill>
                <a:effectLst/>
                <a:uLnTx/>
                <a:uFillTx/>
                <a:latin typeface="Equinor"/>
                <a:ea typeface="Verdana" panose="020B0604030504040204" pitchFamily="34" charset="0"/>
              </a:rPr>
              <a:t>Situation awareness - what have happened?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a:ln>
                  <a:noFill/>
                </a:ln>
                <a:solidFill>
                  <a:srgbClr val="FF0000"/>
                </a:solidFill>
                <a:effectLst/>
                <a:uLnTx/>
                <a:uFillTx/>
                <a:latin typeface="Equinor"/>
                <a:ea typeface="Verdana" panose="020B0604030504040204" pitchFamily="34" charset="0"/>
              </a:rPr>
              <a:t>How would you handle the gas cut mud in riser on your rig?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US" sz="1600" b="0" i="0" u="none" strike="noStrike" kern="1200" cap="none" spc="0" normalizeH="0" baseline="0" noProof="0">
              <a:ln>
                <a:noFill/>
              </a:ln>
              <a:solidFill>
                <a:srgbClr val="243746"/>
              </a:solidFill>
              <a:effectLst/>
              <a:uLnTx/>
              <a:uFillTx/>
              <a:latin typeface="Equinor"/>
              <a:ea typeface="Verdana" panose="020B0604030504040204" pitchFamily="34" charset="0"/>
            </a:endParaRP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sp>
        <p:nvSpPr>
          <p:cNvPr id="15" name="Slide Number Placeholder 4">
            <a:extLst>
              <a:ext uri="{FF2B5EF4-FFF2-40B4-BE49-F238E27FC236}">
                <a16:creationId xmlns:a16="http://schemas.microsoft.com/office/drawing/2014/main" id="{1E83D5D9-1B67-5C50-5D69-DFFBFE6F28D7}"/>
              </a:ext>
            </a:extLst>
          </p:cNvPr>
          <p:cNvSpPr txBox="1">
            <a:spLocks/>
          </p:cNvSpPr>
          <p:nvPr/>
        </p:nvSpPr>
        <p:spPr>
          <a:xfrm>
            <a:off x="552449" y="6481887"/>
            <a:ext cx="245260" cy="217625"/>
          </a:xfrm>
          <a:prstGeom prst="rect">
            <a:avLst/>
          </a:prstGeom>
        </p:spPr>
        <p:txBody>
          <a:bodyPr vert="horz" wrap="none" lIns="0" tIns="46800" rIns="0" bIns="46800" rtlCol="0" anchor="ctr">
            <a:spAutoFit/>
          </a:bodyPr>
          <a:lstStyle>
            <a:defPPr>
              <a:defRPr lang="en-US"/>
            </a:defPPr>
            <a:lvl1pPr marL="0" algn="l" defTabSz="914400" rtl="0" eaLnBrk="1" latinLnBrk="0" hangingPunct="1">
              <a:defRPr sz="800" kern="1200">
                <a:solidFill>
                  <a:srgbClr val="7C8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1E5300-FC0F-4317-A193-EF6CE9E6F7B5}" type="slidenum">
              <a:rPr lang="en-GB" smtClean="0">
                <a:latin typeface="Equinor"/>
              </a:rPr>
              <a:pPr/>
              <a:t>7</a:t>
            </a:fld>
            <a:r>
              <a:rPr lang="en-GB">
                <a:latin typeface="Equinor"/>
              </a:rPr>
              <a:t>  |  </a:t>
            </a:r>
            <a:endParaRPr lang="en-GB" dirty="0">
              <a:latin typeface="Equinor"/>
            </a:endParaRPr>
          </a:p>
        </p:txBody>
      </p:sp>
      <p:pic>
        <p:nvPicPr>
          <p:cNvPr id="16" name="Picture 15">
            <a:extLst>
              <a:ext uri="{FF2B5EF4-FFF2-40B4-BE49-F238E27FC236}">
                <a16:creationId xmlns:a16="http://schemas.microsoft.com/office/drawing/2014/main" id="{D3958C78-0355-508C-F3BB-3C080562F897}"/>
              </a:ext>
            </a:extLst>
          </p:cNvPr>
          <p:cNvPicPr>
            <a:picLocks noChangeAspect="1"/>
          </p:cNvPicPr>
          <p:nvPr/>
        </p:nvPicPr>
        <p:blipFill>
          <a:blip r:embed="rId2"/>
          <a:stretch>
            <a:fillRect/>
          </a:stretch>
        </p:blipFill>
        <p:spPr>
          <a:xfrm>
            <a:off x="8960526" y="922110"/>
            <a:ext cx="1911665" cy="4974675"/>
          </a:xfrm>
          <a:prstGeom prst="rect">
            <a:avLst/>
          </a:prstGeom>
        </p:spPr>
      </p:pic>
      <p:pic>
        <p:nvPicPr>
          <p:cNvPr id="17" name="Picture 16">
            <a:extLst>
              <a:ext uri="{FF2B5EF4-FFF2-40B4-BE49-F238E27FC236}">
                <a16:creationId xmlns:a16="http://schemas.microsoft.com/office/drawing/2014/main" id="{6DA9FCCB-EB23-60E9-D3BC-7AF811934FA9}"/>
              </a:ext>
            </a:extLst>
          </p:cNvPr>
          <p:cNvPicPr>
            <a:picLocks noChangeAspect="1"/>
          </p:cNvPicPr>
          <p:nvPr/>
        </p:nvPicPr>
        <p:blipFill>
          <a:blip r:embed="rId3"/>
          <a:stretch>
            <a:fillRect/>
          </a:stretch>
        </p:blipFill>
        <p:spPr>
          <a:xfrm>
            <a:off x="6216433" y="1028634"/>
            <a:ext cx="2179087" cy="4926631"/>
          </a:xfrm>
          <a:prstGeom prst="rect">
            <a:avLst/>
          </a:prstGeom>
        </p:spPr>
      </p:pic>
      <p:sp>
        <p:nvSpPr>
          <p:cNvPr id="18" name="TextBox 17">
            <a:extLst>
              <a:ext uri="{FF2B5EF4-FFF2-40B4-BE49-F238E27FC236}">
                <a16:creationId xmlns:a16="http://schemas.microsoft.com/office/drawing/2014/main" id="{04F80987-8DDA-3D29-EAB4-44AFF3F63540}"/>
              </a:ext>
            </a:extLst>
          </p:cNvPr>
          <p:cNvSpPr txBox="1"/>
          <p:nvPr/>
        </p:nvSpPr>
        <p:spPr>
          <a:xfrm>
            <a:off x="6338790" y="6113884"/>
            <a:ext cx="1642188" cy="246221"/>
          </a:xfrm>
          <a:prstGeom prst="rect">
            <a:avLst/>
          </a:prstGeom>
          <a:noFill/>
        </p:spPr>
        <p:txBody>
          <a:bodyPr wrap="square" rtlCol="0">
            <a:spAutoFit/>
          </a:bodyPr>
          <a:lstStyle/>
          <a:p>
            <a:r>
              <a:rPr lang="nb-NO" sz="1000" dirty="0">
                <a:solidFill>
                  <a:srgbClr val="333333"/>
                </a:solidFill>
                <a:latin typeface="Equinor"/>
              </a:rPr>
              <a:t>WBS as </a:t>
            </a:r>
            <a:r>
              <a:rPr lang="nb-NO" sz="1000" dirty="0" err="1">
                <a:solidFill>
                  <a:srgbClr val="333333"/>
                </a:solidFill>
                <a:latin typeface="Equinor"/>
              </a:rPr>
              <a:t>presented</a:t>
            </a:r>
            <a:endParaRPr lang="nb-NO" sz="1000" dirty="0">
              <a:solidFill>
                <a:srgbClr val="333333"/>
              </a:solidFill>
              <a:latin typeface="Equinor"/>
            </a:endParaRPr>
          </a:p>
        </p:txBody>
      </p:sp>
      <p:sp>
        <p:nvSpPr>
          <p:cNvPr id="19" name="TextBox 18">
            <a:extLst>
              <a:ext uri="{FF2B5EF4-FFF2-40B4-BE49-F238E27FC236}">
                <a16:creationId xmlns:a16="http://schemas.microsoft.com/office/drawing/2014/main" id="{FC6B699B-5849-2BA8-3627-B5A991C50882}"/>
              </a:ext>
            </a:extLst>
          </p:cNvPr>
          <p:cNvSpPr txBox="1"/>
          <p:nvPr/>
        </p:nvSpPr>
        <p:spPr>
          <a:xfrm>
            <a:off x="9230003" y="6032950"/>
            <a:ext cx="1642188" cy="400110"/>
          </a:xfrm>
          <a:prstGeom prst="rect">
            <a:avLst/>
          </a:prstGeom>
          <a:noFill/>
        </p:spPr>
        <p:txBody>
          <a:bodyPr wrap="square" rtlCol="0">
            <a:spAutoFit/>
          </a:bodyPr>
          <a:lstStyle/>
          <a:p>
            <a:r>
              <a:rPr lang="nb-NO" sz="1000" dirty="0">
                <a:solidFill>
                  <a:srgbClr val="333333"/>
                </a:solidFill>
                <a:latin typeface="Equinor"/>
              </a:rPr>
              <a:t>WBS </a:t>
            </a:r>
            <a:r>
              <a:rPr lang="nb-NO" sz="1000" dirty="0" err="1">
                <a:solidFill>
                  <a:srgbClr val="333333"/>
                </a:solidFill>
                <a:latin typeface="Equinor"/>
              </a:rPr>
              <a:t>modified</a:t>
            </a:r>
            <a:r>
              <a:rPr lang="nb-NO" sz="1000" dirty="0">
                <a:solidFill>
                  <a:srgbClr val="333333"/>
                </a:solidFill>
                <a:latin typeface="Equinor"/>
              </a:rPr>
              <a:t> </a:t>
            </a:r>
            <a:r>
              <a:rPr lang="nb-NO" sz="1000" dirty="0" err="1">
                <a:solidFill>
                  <a:srgbClr val="333333"/>
                </a:solidFill>
                <a:latin typeface="Equinor"/>
              </a:rPr>
              <a:t>with</a:t>
            </a:r>
            <a:r>
              <a:rPr lang="nb-NO" sz="1000" dirty="0">
                <a:solidFill>
                  <a:srgbClr val="333333"/>
                </a:solidFill>
                <a:latin typeface="Equinor"/>
              </a:rPr>
              <a:t> gas </a:t>
            </a:r>
            <a:r>
              <a:rPr lang="nb-NO" sz="1000" dirty="0" err="1">
                <a:solidFill>
                  <a:srgbClr val="333333"/>
                </a:solidFill>
                <a:latin typeface="Equinor"/>
              </a:rPr>
              <a:t>cut</a:t>
            </a:r>
            <a:r>
              <a:rPr lang="nb-NO" sz="1000" dirty="0">
                <a:solidFill>
                  <a:srgbClr val="333333"/>
                </a:solidFill>
                <a:latin typeface="Equinor"/>
              </a:rPr>
              <a:t> </a:t>
            </a:r>
            <a:r>
              <a:rPr lang="nb-NO" sz="1000" dirty="0" err="1">
                <a:solidFill>
                  <a:srgbClr val="333333"/>
                </a:solidFill>
                <a:latin typeface="Equinor"/>
              </a:rPr>
              <a:t>mud</a:t>
            </a:r>
            <a:r>
              <a:rPr lang="nb-NO" sz="1000" dirty="0">
                <a:solidFill>
                  <a:srgbClr val="333333"/>
                </a:solidFill>
                <a:latin typeface="Equinor"/>
              </a:rPr>
              <a:t> in riser</a:t>
            </a:r>
          </a:p>
        </p:txBody>
      </p:sp>
    </p:spTree>
    <p:extLst>
      <p:ext uri="{BB962C8B-B14F-4D97-AF65-F5344CB8AC3E}">
        <p14:creationId xmlns:p14="http://schemas.microsoft.com/office/powerpoint/2010/main" val="4024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8A25-2217-7D34-2257-A46116DA704B}"/>
              </a:ext>
            </a:extLst>
          </p:cNvPr>
          <p:cNvSpPr txBox="1">
            <a:spLocks/>
          </p:cNvSpPr>
          <p:nvPr/>
        </p:nvSpPr>
        <p:spPr>
          <a:xfrm>
            <a:off x="694296" y="820012"/>
            <a:ext cx="10797447" cy="595007"/>
          </a:xfrm>
          <a:prstGeom prst="rect">
            <a:avLst/>
          </a:prstGeom>
        </p:spPr>
        <p:txBody>
          <a:bodyPr vert="horz" lIns="0" tIns="180000" rIns="0" bIns="0" rtlCol="0" anchor="t">
            <a:noAutofit/>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243746"/>
                </a:solidFill>
                <a:effectLst/>
                <a:uLnTx/>
                <a:uFillTx/>
                <a:latin typeface="Equinor Medium"/>
                <a:ea typeface="+mj-ea"/>
                <a:cs typeface="+mj-cs"/>
              </a:rPr>
              <a:t>One solution to handle the gas cut mud in riser.</a:t>
            </a:r>
            <a:endParaRPr kumimoji="0" lang="nb-NO" sz="2400" b="0" i="0" u="none" strike="noStrike" kern="1200" cap="none" spc="0" normalizeH="0" baseline="0" noProof="0" dirty="0">
              <a:ln>
                <a:noFill/>
              </a:ln>
              <a:solidFill>
                <a:srgbClr val="243746"/>
              </a:solidFill>
              <a:effectLst/>
              <a:uLnTx/>
              <a:uFillTx/>
              <a:latin typeface="Equinor Medium"/>
              <a:ea typeface="+mj-ea"/>
              <a:cs typeface="+mj-cs"/>
            </a:endParaRPr>
          </a:p>
        </p:txBody>
      </p:sp>
      <p:sp>
        <p:nvSpPr>
          <p:cNvPr id="3" name="Content Placeholder 2">
            <a:extLst>
              <a:ext uri="{FF2B5EF4-FFF2-40B4-BE49-F238E27FC236}">
                <a16:creationId xmlns:a16="http://schemas.microsoft.com/office/drawing/2014/main" id="{7B235582-E951-F3D4-B766-00C9276519D7}"/>
              </a:ext>
            </a:extLst>
          </p:cNvPr>
          <p:cNvSpPr txBox="1">
            <a:spLocks/>
          </p:cNvSpPr>
          <p:nvPr/>
        </p:nvSpPr>
        <p:spPr>
          <a:xfrm>
            <a:off x="695325" y="1800000"/>
            <a:ext cx="5400675" cy="4337043"/>
          </a:xfrm>
          <a:prstGeom prst="rect">
            <a:avLst/>
          </a:prstGeom>
        </p:spPr>
        <p:txBody>
          <a:bodyPr vert="horz" lIns="0" tIns="0" rIns="28800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altLang="en-US" sz="1600" b="0" i="0" u="none" strike="noStrike" kern="1200" cap="none" spc="0" normalizeH="0" baseline="0" noProof="0">
                <a:ln>
                  <a:noFill/>
                </a:ln>
                <a:solidFill>
                  <a:srgbClr val="333333"/>
                </a:solidFill>
                <a:effectLst/>
                <a:uLnTx/>
                <a:uFillTx/>
                <a:latin typeface="Arial"/>
                <a:ea typeface="Verdana" panose="020B0604030504040204" pitchFamily="34" charset="0"/>
              </a:rPr>
              <a:t>Decided to u-tube riser by displacing down kill and up choke with base-oil with closed AP and LPR, and then open AP to get riser volume to drop and u-tube into choke line, while filling riser with fresh 1.20sg OBM.</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altLang="en-US" sz="1600" b="0" i="0" u="none" strike="noStrike" kern="1200" cap="none" spc="0" normalizeH="0" baseline="0" noProof="0">
                <a:ln>
                  <a:noFill/>
                </a:ln>
                <a:solidFill>
                  <a:srgbClr val="333333"/>
                </a:solidFill>
                <a:effectLst/>
                <a:uLnTx/>
                <a:uFillTx/>
                <a:latin typeface="Arial"/>
                <a:ea typeface="Verdana" panose="020B0604030504040204" pitchFamily="34" charset="0"/>
              </a:rPr>
              <a:t> LPR isolated the well below and pressure was monitored at all times on WH gauge to maintain constant hydrostatic column. </a:t>
            </a: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altLang="en-US" sz="1600" b="0" i="0" u="none" strike="noStrike" kern="1200" cap="none" spc="0" normalizeH="0" baseline="0" noProof="0">
                <a:ln>
                  <a:noFill/>
                </a:ln>
                <a:solidFill>
                  <a:srgbClr val="333333"/>
                </a:solidFill>
                <a:effectLst/>
                <a:uLnTx/>
                <a:uFillTx/>
                <a:latin typeface="Arial"/>
                <a:ea typeface="Verdana" panose="020B0604030504040204" pitchFamily="34" charset="0"/>
              </a:rPr>
              <a:t>33 steps were needed to u-tube all riser volume. Final gas reading on riser fluid was 2,85%.</a:t>
            </a:r>
            <a:endParaRPr kumimoji="0" lang="en-GB" altLang="en-US" sz="1600" b="0" i="0" u="none" strike="noStrike" kern="1200" cap="none" spc="0" normalizeH="0" baseline="0" noProof="0">
              <a:ln>
                <a:noFill/>
              </a:ln>
              <a:solidFill>
                <a:srgbClr val="333333"/>
              </a:solidFill>
              <a:effectLst/>
              <a:uLnTx/>
              <a:uFillTx/>
              <a:latin typeface="Arial"/>
              <a:ea typeface="Verdana" panose="020B0604030504040204" pitchFamily="34" charset="0"/>
            </a:endParaRPr>
          </a:p>
          <a:p>
            <a:pPr marL="180000" marR="0" lvl="0" indent="-180000"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nb-NO"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sp>
        <p:nvSpPr>
          <p:cNvPr id="4" name="Slide Number Placeholder 4">
            <a:extLst>
              <a:ext uri="{FF2B5EF4-FFF2-40B4-BE49-F238E27FC236}">
                <a16:creationId xmlns:a16="http://schemas.microsoft.com/office/drawing/2014/main" id="{1A649065-227C-DB54-9430-68F2439D0070}"/>
              </a:ext>
            </a:extLst>
          </p:cNvPr>
          <p:cNvSpPr txBox="1">
            <a:spLocks/>
          </p:cNvSpPr>
          <p:nvPr/>
        </p:nvSpPr>
        <p:spPr>
          <a:xfrm>
            <a:off x="695324" y="6596187"/>
            <a:ext cx="245260" cy="217625"/>
          </a:xfrm>
          <a:prstGeom prst="rect">
            <a:avLst/>
          </a:prstGeom>
        </p:spPr>
        <p:txBody>
          <a:bodyPr vert="horz" wrap="none" lIns="0" tIns="46800" rIns="0" bIns="46800" rtlCol="0" anchor="ctr">
            <a:spAutoFit/>
          </a:bodyPr>
          <a:lstStyle>
            <a:defPPr>
              <a:defRPr lang="en-US"/>
            </a:defPPr>
            <a:lvl1pPr marL="0" algn="l" defTabSz="914400" rtl="0" eaLnBrk="1" latinLnBrk="0" hangingPunct="1">
              <a:defRPr sz="800" kern="1200">
                <a:solidFill>
                  <a:srgbClr val="7C8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1E5300-FC0F-4317-A193-EF6CE9E6F7B5}" type="slidenum">
              <a:rPr lang="en-GB" smtClean="0">
                <a:latin typeface="Equinor"/>
              </a:rPr>
              <a:pPr/>
              <a:t>8</a:t>
            </a:fld>
            <a:r>
              <a:rPr lang="en-GB">
                <a:latin typeface="Equinor"/>
              </a:rPr>
              <a:t>  |  </a:t>
            </a:r>
            <a:endParaRPr lang="en-GB" dirty="0">
              <a:latin typeface="Equinor"/>
            </a:endParaRPr>
          </a:p>
        </p:txBody>
      </p:sp>
      <p:pic>
        <p:nvPicPr>
          <p:cNvPr id="5" name="Picture 4">
            <a:extLst>
              <a:ext uri="{FF2B5EF4-FFF2-40B4-BE49-F238E27FC236}">
                <a16:creationId xmlns:a16="http://schemas.microsoft.com/office/drawing/2014/main" id="{C1D66784-07AE-0596-3BE3-A3161C1EBBD8}"/>
              </a:ext>
            </a:extLst>
          </p:cNvPr>
          <p:cNvPicPr>
            <a:picLocks noChangeAspect="1"/>
          </p:cNvPicPr>
          <p:nvPr/>
        </p:nvPicPr>
        <p:blipFill>
          <a:blip r:embed="rId2"/>
          <a:stretch>
            <a:fillRect/>
          </a:stretch>
        </p:blipFill>
        <p:spPr>
          <a:xfrm>
            <a:off x="6110115" y="1532686"/>
            <a:ext cx="3993645" cy="5063501"/>
          </a:xfrm>
          <a:prstGeom prst="rect">
            <a:avLst/>
          </a:prstGeom>
        </p:spPr>
      </p:pic>
    </p:spTree>
    <p:extLst>
      <p:ext uri="{BB962C8B-B14F-4D97-AF65-F5344CB8AC3E}">
        <p14:creationId xmlns:p14="http://schemas.microsoft.com/office/powerpoint/2010/main" val="11254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0A653C4-60CF-DFFA-938C-EB3D7427C9C6}"/>
              </a:ext>
            </a:extLst>
          </p:cNvPr>
          <p:cNvSpPr txBox="1">
            <a:spLocks/>
          </p:cNvSpPr>
          <p:nvPr/>
        </p:nvSpPr>
        <p:spPr>
          <a:xfrm>
            <a:off x="694296" y="820012"/>
            <a:ext cx="10797447" cy="595007"/>
          </a:xfrm>
          <a:prstGeom prst="rect">
            <a:avLst/>
          </a:prstGeom>
        </p:spPr>
        <p:txBody>
          <a:bodyPr vert="horz" lIns="0" tIns="180000" rIns="0" bIns="0" rtlCol="0" anchor="t">
            <a:noAutofit/>
          </a:bodyPr>
          <a:lst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43746"/>
                </a:solidFill>
                <a:effectLst/>
                <a:uLnTx/>
                <a:uFillTx/>
                <a:latin typeface="Equinor Medium"/>
                <a:ea typeface="+mj-ea"/>
                <a:cs typeface="+mj-cs"/>
              </a:rPr>
              <a:t>Learnings and recommendations	</a:t>
            </a:r>
            <a:endParaRPr kumimoji="0" lang="en-US" sz="2400" b="0" i="0" u="none" strike="noStrike" kern="1200" cap="none" spc="0" normalizeH="0" baseline="0" noProof="0" dirty="0">
              <a:ln>
                <a:noFill/>
              </a:ln>
              <a:solidFill>
                <a:srgbClr val="243746"/>
              </a:solidFill>
              <a:effectLst/>
              <a:uLnTx/>
              <a:uFillTx/>
              <a:latin typeface="Equinor Medium"/>
              <a:ea typeface="+mj-ea"/>
              <a:cs typeface="+mj-cs"/>
            </a:endParaRPr>
          </a:p>
        </p:txBody>
      </p:sp>
      <p:sp>
        <p:nvSpPr>
          <p:cNvPr id="14" name="Content Placeholder 2">
            <a:extLst>
              <a:ext uri="{FF2B5EF4-FFF2-40B4-BE49-F238E27FC236}">
                <a16:creationId xmlns:a16="http://schemas.microsoft.com/office/drawing/2014/main" id="{E0819F4A-0584-1740-5288-83B0A02FF942}"/>
              </a:ext>
            </a:extLst>
          </p:cNvPr>
          <p:cNvSpPr txBox="1">
            <a:spLocks/>
          </p:cNvSpPr>
          <p:nvPr/>
        </p:nvSpPr>
        <p:spPr>
          <a:xfrm>
            <a:off x="695325" y="1800000"/>
            <a:ext cx="5400675" cy="4337043"/>
          </a:xfrm>
          <a:prstGeom prst="rect">
            <a:avLst/>
          </a:prstGeom>
        </p:spPr>
        <p:txBody>
          <a:bodyPr vert="horz" lIns="0" tIns="0" rIns="288000" bIns="0" rtlCol="0" anchor="t">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lang="en-US" dirty="0">
                <a:solidFill>
                  <a:schemeClr val="accent3"/>
                </a:solidFill>
                <a:latin typeface="Equinor"/>
              </a:rPr>
              <a:t>Subsea wells offer limited information from casing annuluses compared to platform wells. </a:t>
            </a: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Oil based mud can have significant amount of gas dissolved that can release in riser</a:t>
            </a: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a:rPr>
              <a:t>Flow checks and cross circulation at BOP will not fully de-risk gas dissolved in oil-based mud left behind old casing</a:t>
            </a: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a:rPr>
              <a:t>Combination runs may limit the possibilities to </a:t>
            </a:r>
            <a:r>
              <a:rPr kumimoji="0" lang="en-US" sz="1600" b="0" i="0" u="none" strike="noStrike" kern="1200" cap="none" spc="0" normalizeH="0" baseline="0" noProof="0" dirty="0">
                <a:ln>
                  <a:noFill/>
                </a:ln>
                <a:solidFill>
                  <a:srgbClr val="333333"/>
                </a:solidFill>
                <a:effectLst/>
                <a:uLnTx/>
                <a:uFillTx/>
                <a:latin typeface="Equinor"/>
                <a:ea typeface="Verdana"/>
              </a:rPr>
              <a:t>identify </a:t>
            </a:r>
            <a:r>
              <a:rPr kumimoji="0" lang="en-US" sz="1600" b="0" i="0" u="none" strike="noStrike" kern="1200" cap="none" spc="0" normalizeH="0" baseline="0" noProof="0" dirty="0">
                <a:ln>
                  <a:noFill/>
                </a:ln>
                <a:solidFill>
                  <a:srgbClr val="243746"/>
                </a:solidFill>
                <a:effectLst/>
                <a:uLnTx/>
                <a:uFillTx/>
                <a:latin typeface="Equinor"/>
                <a:ea typeface="Verdana"/>
              </a:rPr>
              <a:t>/ handle gas cut mud left behind casings</a:t>
            </a: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rPr>
              <a:t>Gas in riser are challenging and time consuming to handle</a:t>
            </a: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Equinor"/>
                <a:ea typeface="Verdana"/>
              </a:rPr>
              <a:t>Any learnings relevant for your operations? </a:t>
            </a:r>
            <a:endParaRPr kumimoji="0" lang="en-US" sz="1600" b="0" i="0" u="none" strike="noStrike" kern="1200" cap="none" spc="0" normalizeH="0" baseline="0" noProof="0" dirty="0">
              <a:ln>
                <a:noFill/>
              </a:ln>
              <a:solidFill>
                <a:srgbClr val="FF0000"/>
              </a:solidFill>
              <a:effectLst/>
              <a:uLnTx/>
              <a:uFillTx/>
              <a:latin typeface="Equinor"/>
              <a:ea typeface="Verdana" panose="020B0604030504040204" pitchFamily="34" charset="0"/>
            </a:endParaRPr>
          </a:p>
          <a:p>
            <a:pPr marL="179705" marR="0" lvl="0" indent="-179705" algn="l" defTabSz="914400" rtl="0" eaLnBrk="1" fontAlgn="auto" latinLnBrk="0" hangingPunct="1">
              <a:lnSpc>
                <a:spcPct val="100000"/>
              </a:lnSpc>
              <a:spcBef>
                <a:spcPts val="0"/>
              </a:spcBef>
              <a:spcAft>
                <a:spcPts val="600"/>
              </a:spcAft>
              <a:buClrTx/>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243746"/>
              </a:solidFill>
              <a:effectLst/>
              <a:uLnTx/>
              <a:uFillTx/>
              <a:latin typeface="Equinor"/>
              <a:ea typeface="Verdana" panose="020B0604030504040204" pitchFamily="34" charset="0"/>
            </a:endParaRPr>
          </a:p>
        </p:txBody>
      </p:sp>
      <p:sp>
        <p:nvSpPr>
          <p:cNvPr id="15" name="Slide Number Placeholder 4">
            <a:extLst>
              <a:ext uri="{FF2B5EF4-FFF2-40B4-BE49-F238E27FC236}">
                <a16:creationId xmlns:a16="http://schemas.microsoft.com/office/drawing/2014/main" id="{12969945-AE3A-A03A-A644-BE44BC8CEBCF}"/>
              </a:ext>
            </a:extLst>
          </p:cNvPr>
          <p:cNvSpPr txBox="1">
            <a:spLocks/>
          </p:cNvSpPr>
          <p:nvPr/>
        </p:nvSpPr>
        <p:spPr>
          <a:xfrm>
            <a:off x="695324" y="6596187"/>
            <a:ext cx="245260" cy="217625"/>
          </a:xfrm>
          <a:prstGeom prst="rect">
            <a:avLst/>
          </a:prstGeom>
        </p:spPr>
        <p:txBody>
          <a:bodyPr vert="horz" wrap="none" lIns="0" tIns="46800" rIns="0" bIns="46800" rtlCol="0" anchor="ctr">
            <a:spAutoFit/>
          </a:bodyPr>
          <a:lstStyle>
            <a:defPPr>
              <a:defRPr lang="en-US"/>
            </a:defPPr>
            <a:lvl1pPr marL="0" algn="l" defTabSz="914400" rtl="0" eaLnBrk="1" latinLnBrk="0" hangingPunct="1">
              <a:defRPr sz="800" kern="1200">
                <a:solidFill>
                  <a:srgbClr val="7C8F9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1E5300-FC0F-4317-A193-EF6CE9E6F7B5}" type="slidenum">
              <a:rPr lang="en-GB" smtClean="0">
                <a:latin typeface="Equinor"/>
              </a:rPr>
              <a:pPr/>
              <a:t>9</a:t>
            </a:fld>
            <a:r>
              <a:rPr lang="en-GB">
                <a:latin typeface="Equinor"/>
              </a:rPr>
              <a:t>  |  </a:t>
            </a:r>
            <a:endParaRPr lang="en-GB" dirty="0">
              <a:latin typeface="Equinor"/>
            </a:endParaRPr>
          </a:p>
        </p:txBody>
      </p:sp>
      <p:pic>
        <p:nvPicPr>
          <p:cNvPr id="16" name="Picture 15">
            <a:extLst>
              <a:ext uri="{FF2B5EF4-FFF2-40B4-BE49-F238E27FC236}">
                <a16:creationId xmlns:a16="http://schemas.microsoft.com/office/drawing/2014/main" id="{7600AD43-BA38-E6D2-42A6-FEA3B9952FC2}"/>
              </a:ext>
            </a:extLst>
          </p:cNvPr>
          <p:cNvPicPr>
            <a:picLocks noChangeAspect="1"/>
          </p:cNvPicPr>
          <p:nvPr/>
        </p:nvPicPr>
        <p:blipFill>
          <a:blip r:embed="rId2"/>
          <a:stretch>
            <a:fillRect/>
          </a:stretch>
        </p:blipFill>
        <p:spPr>
          <a:xfrm>
            <a:off x="6093019" y="1340856"/>
            <a:ext cx="4324350" cy="4314825"/>
          </a:xfrm>
          <a:prstGeom prst="rect">
            <a:avLst/>
          </a:prstGeom>
        </p:spPr>
      </p:pic>
    </p:spTree>
    <p:extLst>
      <p:ext uri="{BB962C8B-B14F-4D97-AF65-F5344CB8AC3E}">
        <p14:creationId xmlns:p14="http://schemas.microsoft.com/office/powerpoint/2010/main" val="26174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shore Norge 2022">
      <a:dk1>
        <a:srgbClr val="3E60D6"/>
      </a:dk1>
      <a:lt1>
        <a:srgbClr val="FFFFFF"/>
      </a:lt1>
      <a:dk2>
        <a:srgbClr val="3E60D6"/>
      </a:dk2>
      <a:lt2>
        <a:srgbClr val="E7E6E6"/>
      </a:lt2>
      <a:accent1>
        <a:srgbClr val="3261DD"/>
      </a:accent1>
      <a:accent2>
        <a:srgbClr val="D6A961"/>
      </a:accent2>
      <a:accent3>
        <a:srgbClr val="333333"/>
      </a:accent3>
      <a:accent4>
        <a:srgbClr val="F7CF5F"/>
      </a:accent4>
      <a:accent5>
        <a:srgbClr val="88C277"/>
      </a:accent5>
      <a:accent6>
        <a:srgbClr val="698F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_Offshore_Norge.pptx" id="{AA57C7B6-15C7-48E0-9437-2D2EA2697B33}" vid="{6BA41C4E-D622-406D-9182-266882246F96}"/>
    </a:ext>
  </a:extLst>
</a:theme>
</file>

<file path=ppt/theme/theme2.xml><?xml version="1.0" encoding="utf-8"?>
<a:theme xmlns:a="http://schemas.openxmlformats.org/drawingml/2006/main" name="1_Office-tema">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quinor corporate template .potx" id="{B6C8F20C-A55D-4B51-85F8-5BA516B42600}" vid="{DE1C57A0-6917-4810-8DA9-139330FF18E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rev (EN)" ma:contentTypeID="0x010100EB07CC42540A494F9618F58498AFD627010A00B75DECBF4309F443838D03718FB09183" ma:contentTypeVersion="1790" ma:contentTypeDescription="" ma:contentTypeScope="" ma:versionID="7bb2ffc6d0895a94ca9f6ca6269f7f74">
  <xsd:schema xmlns:xsd="http://www.w3.org/2001/XMLSchema" xmlns:xs="http://www.w3.org/2001/XMLSchema" xmlns:p="http://schemas.microsoft.com/office/2006/metadata/properties" xmlns:ns2="ab8dfccc-4636-4312-b655-502deec2e93b" targetNamespace="http://schemas.microsoft.com/office/2006/metadata/properties" ma:root="true" ma:fieldsID="fb1cc2fbfba5157380c169fcc0d7e7f2" ns2:_="">
    <xsd:import namespace="ab8dfccc-4636-4312-b655-502deec2e93b"/>
    <xsd:element name="properties">
      <xsd:complexType>
        <xsd:sequence>
          <xsd:element name="documentManagement">
            <xsd:complexType>
              <xsd:all>
                <xsd:element ref="ns2:TaxCatchAllLabel" minOccurs="0"/>
                <xsd:element ref="ns2:i3bc5342653f4dbcb42b0474e5821fea" minOccurs="0"/>
                <xsd:element ref="ns2:TaxCatchAll" minOccurs="0"/>
                <xsd:element ref="ns2:pc35af7ee40c4272a9b88f5752d26e98" minOccurs="0"/>
                <xsd:element ref="ns2:j2f3f09481374c6aaacbe07c1e04bd8c" minOccurs="0"/>
                <xsd:element ref="ns2:p4be2578f97b4edc955031900f78cb48"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8dfccc-4636-4312-b655-502deec2e93b" elementFormDefault="qualified">
    <xsd:import namespace="http://schemas.microsoft.com/office/2006/documentManagement/types"/>
    <xsd:import namespace="http://schemas.microsoft.com/office/infopath/2007/PartnerControls"/>
    <xsd:element name="TaxCatchAllLabel" ma:index="7" nillable="true" ma:displayName="Taxonomy Catch All Column1" ma:hidden="true" ma:list="{d9539748-5945-4973-be1a-9d0a3b484f9d}" ma:internalName="TaxCatchAllLabel" ma:readOnly="true" ma:showField="CatchAllDataLabel" ma:web="c9c689b7-b97a-4083-b59f-4b9069223b99">
      <xsd:complexType>
        <xsd:complexContent>
          <xsd:extension base="dms:MultiChoiceLookup">
            <xsd:sequence>
              <xsd:element name="Value" type="dms:Lookup" maxOccurs="unbounded" minOccurs="0" nillable="true"/>
            </xsd:sequence>
          </xsd:extension>
        </xsd:complexContent>
      </xsd:complexType>
    </xsd:element>
    <xsd:element name="i3bc5342653f4dbcb42b0474e5821fea" ma:index="12" nillable="true" ma:taxonomy="true" ma:internalName="i3bc5342653f4dbcb42b0474e5821fea" ma:taxonomyFieldName="ONWorkAndFieldArea" ma:displayName="Arbeids- og fagområde" ma:default="" ma:fieldId="{23bc5342-653f-4dbc-b42b-0474e5821fea}" ma:sspId="eac94731-094b-4f1e-8d47-39f65f39ded4" ma:termSetId="e83c2be8-88f5-466c-a0f3-36c453075cf4"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d9539748-5945-4973-be1a-9d0a3b484f9d}" ma:internalName="TaxCatchAll" ma:showField="CatchAllData" ma:web="c9c689b7-b97a-4083-b59f-4b9069223b99">
      <xsd:complexType>
        <xsd:complexContent>
          <xsd:extension base="dms:MultiChoiceLookup">
            <xsd:sequence>
              <xsd:element name="Value" type="dms:Lookup" maxOccurs="unbounded" minOccurs="0" nillable="true"/>
            </xsd:sequence>
          </xsd:extension>
        </xsd:complexContent>
      </xsd:complexType>
    </xsd:element>
    <xsd:element name="pc35af7ee40c4272a9b88f5752d26e98" ma:index="14" nillable="true" ma:taxonomy="true" ma:internalName="pc35af7ee40c4272a9b88f5752d26e98" ma:taxonomyFieldName="ONDocumentStatus" ma:displayName="Dokumentstatus" ma:default="" ma:fieldId="{9c35af7e-e40c-4272-a9b8-8f5752d26e98}" ma:sspId="eac94731-094b-4f1e-8d47-39f65f39ded4" ma:termSetId="48b45306-f7b1-4c36-b363-2b2ea9581b03" ma:anchorId="00000000-0000-0000-0000-000000000000" ma:open="false" ma:isKeyword="false">
      <xsd:complexType>
        <xsd:sequence>
          <xsd:element ref="pc:Terms" minOccurs="0" maxOccurs="1"/>
        </xsd:sequence>
      </xsd:complexType>
    </xsd:element>
    <xsd:element name="j2f3f09481374c6aaacbe07c1e04bd8c" ma:index="16" nillable="true" ma:taxonomy="true" ma:internalName="j2f3f09481374c6aaacbe07c1e04bd8c" ma:taxonomyFieldName="ONDocumentType" ma:displayName="Dokumenttype" ma:default="" ma:fieldId="{32f3f094-8137-4c6a-aacb-e07c1e04bd8c}" ma:sspId="eac94731-094b-4f1e-8d47-39f65f39ded4" ma:termSetId="d4875d06-cc45-453c-ab86-8eaa009a2611" ma:anchorId="00000000-0000-0000-0000-000000000000" ma:open="false" ma:isKeyword="false">
      <xsd:complexType>
        <xsd:sequence>
          <xsd:element ref="pc:Terms" minOccurs="0" maxOccurs="1"/>
        </xsd:sequence>
      </xsd:complexType>
    </xsd:element>
    <xsd:element name="p4be2578f97b4edc955031900f78cb48" ma:index="18" nillable="true" ma:taxonomy="true" ma:internalName="p4be2578f97b4edc955031900f78cb48" ma:taxonomyFieldName="ONManagementStructure" ma:displayName="Styringsstruktur" ma:readOnly="false" ma:default="" ma:fieldId="{94be2578-f97b-4edc-9550-31900f78cb48}" ma:sspId="eac94731-094b-4f1e-8d47-39f65f39ded4" ma:termSetId="91d41755-d744-4456-98d9-50fe89f8fc01" ma:anchorId="00000000-0000-0000-0000-000000000000" ma:open="false" ma:isKeyword="false">
      <xsd:complexType>
        <xsd:sequence>
          <xsd:element ref="pc:Terms" minOccurs="0" maxOccurs="1"/>
        </xsd:sequence>
      </xsd:complexType>
    </xsd:element>
    <xsd:element name="TaxKeywordTaxHTField" ma:index="19" nillable="true" ma:taxonomy="true" ma:internalName="TaxKeywordTaxHTField" ma:taxonomyFieldName="TaxKeyword" ma:displayName="Organisasjonsnøk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ac94731-094b-4f1e-8d47-39f65f39ded4" ContentTypeId="0x010100EB07CC42540A494F9618F58498AFD627010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j2f3f09481374c6aaacbe07c1e04bd8c xmlns="ab8dfccc-4636-4312-b655-502deec2e93b">
      <Terms xmlns="http://schemas.microsoft.com/office/infopath/2007/PartnerControls">
        <TermInfo xmlns="http://schemas.microsoft.com/office/infopath/2007/PartnerControls">
          <TermName xmlns="http://schemas.microsoft.com/office/infopath/2007/PartnerControls">Møtedokument</TermName>
          <TermId xmlns="http://schemas.microsoft.com/office/infopath/2007/PartnerControls">0c33e120-51b5-4887-87d8-bf719593fb02</TermId>
        </TermInfo>
      </Terms>
    </j2f3f09481374c6aaacbe07c1e04bd8c>
    <p4be2578f97b4edc955031900f78cb48 xmlns="ab8dfccc-4636-4312-b655-502deec2e93b">
      <Terms xmlns="http://schemas.microsoft.com/office/infopath/2007/PartnerControls">
        <TermInfo xmlns="http://schemas.microsoft.com/office/infopath/2007/PartnerControls">
          <TermName xmlns="http://schemas.microsoft.com/office/infopath/2007/PartnerControls">FOR Asset and license management</TermName>
          <TermId xmlns="http://schemas.microsoft.com/office/infopath/2007/PartnerControls">1a865484-939c-4a6c-aaaa-b3454ff8e27b</TermId>
        </TermInfo>
      </Terms>
    </p4be2578f97b4edc955031900f78cb48>
    <pc35af7ee40c4272a9b88f5752d26e98 xmlns="ab8dfccc-4636-4312-b655-502deec2e93b">
      <Terms xmlns="http://schemas.microsoft.com/office/infopath/2007/PartnerControls">
        <TermInfo xmlns="http://schemas.microsoft.com/office/infopath/2007/PartnerControls">
          <TermName xmlns="http://schemas.microsoft.com/office/infopath/2007/PartnerControls">Under arbeid</TermName>
          <TermId xmlns="http://schemas.microsoft.com/office/infopath/2007/PartnerControls">91eddf39-a6c9-4f94-8ad0-93f7c227d5bf</TermId>
        </TermInfo>
      </Terms>
    </pc35af7ee40c4272a9b88f5752d26e98>
    <i3bc5342653f4dbcb42b0474e5821fea xmlns="ab8dfccc-4636-4312-b655-502deec2e93b">
      <Terms xmlns="http://schemas.microsoft.com/office/infopath/2007/PartnerControls">
        <TermInfo xmlns="http://schemas.microsoft.com/office/infopath/2007/PartnerControls">
          <TermName xmlns="http://schemas.microsoft.com/office/infopath/2007/PartnerControls">Arbeidsliv</TermName>
          <TermId xmlns="http://schemas.microsoft.com/office/infopath/2007/PartnerControls">24642d79-eb73-49d8-8e71-b443d78ce49c</TermId>
        </TermInfo>
      </Terms>
    </i3bc5342653f4dbcb42b0474e5821fea>
    <TaxCatchAll xmlns="ab8dfccc-4636-4312-b655-502deec2e93b">
      <Value>5</Value>
      <Value>3</Value>
      <Value>2</Value>
      <Value>7</Value>
    </TaxCatchAll>
    <TaxKeywordTaxHTField xmlns="ab8dfccc-4636-4312-b655-502deec2e93b">
      <Terms xmlns="http://schemas.microsoft.com/office/infopath/2007/PartnerControls"/>
    </TaxKeywordTaxHTField>
  </documentManagement>
</p:properties>
</file>

<file path=customXml/itemProps1.xml><?xml version="1.0" encoding="utf-8"?>
<ds:datastoreItem xmlns:ds="http://schemas.openxmlformats.org/officeDocument/2006/customXml" ds:itemID="{3DCB3FE9-6AAB-48DB-8115-8EB8C23EF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8dfccc-4636-4312-b655-502deec2e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BD1A87-7FEC-421C-AF76-937826473B0A}">
  <ds:schemaRefs>
    <ds:schemaRef ds:uri="Microsoft.SharePoint.Taxonomy.ContentTypeSync"/>
  </ds:schemaRefs>
</ds:datastoreItem>
</file>

<file path=customXml/itemProps3.xml><?xml version="1.0" encoding="utf-8"?>
<ds:datastoreItem xmlns:ds="http://schemas.openxmlformats.org/officeDocument/2006/customXml" ds:itemID="{3CA2EEDD-7069-4D5D-AE4A-F6CF7723A267}">
  <ds:schemaRefs>
    <ds:schemaRef ds:uri="http://schemas.microsoft.com/sharepoint/v3/contenttype/forms"/>
  </ds:schemaRefs>
</ds:datastoreItem>
</file>

<file path=customXml/itemProps4.xml><?xml version="1.0" encoding="utf-8"?>
<ds:datastoreItem xmlns:ds="http://schemas.openxmlformats.org/officeDocument/2006/customXml" ds:itemID="{D266D4B9-D420-41C2-80C3-71910D10EC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b8dfccc-4636-4312-b655-502deec2e93b"/>
    <ds:schemaRef ds:uri="http://www.w3.org/XML/1998/namespace"/>
    <ds:schemaRef ds:uri="http://purl.org/dc/dcmitype/"/>
  </ds:schemaRefs>
</ds:datastoreItem>
</file>

<file path=docMetadata/LabelInfo.xml><?xml version="1.0" encoding="utf-8"?>
<clbl:labelList xmlns:clbl="http://schemas.microsoft.com/office/2020/mipLabelMetadata">
  <clbl:label id="{3aa4a235-b6e2-48d5-9195-7fcf05b459b0}" enabled="0" method="" siteId="{3aa4a235-b6e2-48d5-9195-7fcf05b459b0}" removed="1"/>
  <clbl:label id="{928beb9a-38a5-42e6-9269-fdca7031fa39}" enabled="1" method="Standard" siteId="{59f80efa-4df0-4746-8e48-ddd30ddf1e18}" removed="0"/>
</clbl:labelList>
</file>

<file path=docProps/app.xml><?xml version="1.0" encoding="utf-8"?>
<Properties xmlns="http://schemas.openxmlformats.org/officeDocument/2006/extended-properties" xmlns:vt="http://schemas.openxmlformats.org/officeDocument/2006/docPropsVTypes">
  <Template>Presentasjon_Offshore_Norge</Template>
  <TotalTime>4887</TotalTime>
  <Words>884</Words>
  <Application>Microsoft Office PowerPoint</Application>
  <PresentationFormat>Widescreen</PresentationFormat>
  <Paragraphs>88</Paragraphs>
  <Slides>9</Slides>
  <Notes>1</Notes>
  <HiddenSlides>0</HiddenSlides>
  <MMClips>0</MMClips>
  <ScaleCrop>false</ScaleCrop>
  <HeadingPairs>
    <vt:vector size="4" baseType="variant">
      <vt:variant>
        <vt:lpstr>Tema</vt:lpstr>
      </vt:variant>
      <vt:variant>
        <vt:i4>2</vt:i4>
      </vt:variant>
      <vt:variant>
        <vt:lpstr>Lysbildetitler</vt:lpstr>
      </vt:variant>
      <vt:variant>
        <vt:i4>9</vt:i4>
      </vt:variant>
    </vt:vector>
  </HeadingPairs>
  <TitlesOfParts>
    <vt:vector size="11" baseType="lpstr">
      <vt:lpstr>Office-tema</vt:lpstr>
      <vt:lpstr>1_Office-tema</vt:lpstr>
      <vt:lpstr>PowerPoint-presentasjon</vt:lpstr>
      <vt:lpstr>Sharing to be better</vt:lpstr>
      <vt:lpstr>Planned operations</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Magnus Svensson</dc:creator>
  <cp:lastModifiedBy>Sigurd Haaland</cp:lastModifiedBy>
  <cp:revision>417</cp:revision>
  <dcterms:created xsi:type="dcterms:W3CDTF">2022-08-17T07:35:06Z</dcterms:created>
  <dcterms:modified xsi:type="dcterms:W3CDTF">2024-08-27T13:07:59Z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0x010100EB07CC42540A494F9618F58498AFD627010A00B75DECBF4309F443838D03718FB09183</vt:lpwstr>
  </property>
  <property fmtid="{D5CDD505-2E9C-101B-9397-08002B2CF9AE}" pid="3" name="TaxKeyword">
    <vt:lpwstr/>
  </property>
  <property fmtid="{D5CDD505-2E9C-101B-9397-08002B2CF9AE}" pid="4" name="ONWorkAndFieldArea">
    <vt:lpwstr>7;#Arbeidsliv|24642d79-eb73-49d8-8e71-b443d78ce49c</vt:lpwstr>
  </property>
  <property fmtid="{D5CDD505-2E9C-101B-9397-08002B2CF9AE}" pid="5" name="ONDocumentType">
    <vt:lpwstr>3;#Møtedokument|0c33e120-51b5-4887-87d8-bf719593fb02</vt:lpwstr>
  </property>
  <property fmtid="{D5CDD505-2E9C-101B-9397-08002B2CF9AE}" pid="6" name="ONDocumentStatus">
    <vt:lpwstr>2;#Under arbeid|91eddf39-a6c9-4f94-8ad0-93f7c227d5bf</vt:lpwstr>
  </property>
  <property fmtid="{D5CDD505-2E9C-101B-9397-08002B2CF9AE}" pid="7" name="ONManagementStructure">
    <vt:lpwstr>5;#FOR Asset and license management|1a865484-939c-4a6c-aaaa-b3454ff8e27b</vt:lpwstr>
  </property>
  <property fmtid="{D5CDD505-2E9C-101B-9397-08002B2CF9AE}" pid="8" name="MSIP_Label_a4593b6e-8994-43c5-a486-e951b5f02cec_Enabled">
    <vt:lpwstr>true</vt:lpwstr>
  </property>
  <property fmtid="{D5CDD505-2E9C-101B-9397-08002B2CF9AE}" pid="9" name="MSIP_Label_a4593b6e-8994-43c5-a486-e951b5f02cec_SetDate">
    <vt:lpwstr>2023-06-27T13:27:12Z</vt:lpwstr>
  </property>
  <property fmtid="{D5CDD505-2E9C-101B-9397-08002B2CF9AE}" pid="10" name="MSIP_Label_a4593b6e-8994-43c5-a486-e951b5f02cec_Method">
    <vt:lpwstr>Privileged</vt:lpwstr>
  </property>
  <property fmtid="{D5CDD505-2E9C-101B-9397-08002B2CF9AE}" pid="11" name="MSIP_Label_a4593b6e-8994-43c5-a486-e951b5f02cec_Name">
    <vt:lpwstr>a4593b6e-8994-43c5-a486-e951b5f02cec</vt:lpwstr>
  </property>
  <property fmtid="{D5CDD505-2E9C-101B-9397-08002B2CF9AE}" pid="12" name="MSIP_Label_a4593b6e-8994-43c5-a486-e951b5f02cec_SiteId">
    <vt:lpwstr>329e91b0-e21f-48fb-a071-456717ecc28e</vt:lpwstr>
  </property>
  <property fmtid="{D5CDD505-2E9C-101B-9397-08002B2CF9AE}" pid="13" name="MSIP_Label_a4593b6e-8994-43c5-a486-e951b5f02cec_ActionId">
    <vt:lpwstr>70656463-205b-4d79-bc75-6ada3e3b4212</vt:lpwstr>
  </property>
  <property fmtid="{D5CDD505-2E9C-101B-9397-08002B2CF9AE}" pid="14" name="MSIP_Label_a4593b6e-8994-43c5-a486-e951b5f02cec_ContentBits">
    <vt:lpwstr>0</vt:lpwstr>
  </property>
  <property fmtid="{D5CDD505-2E9C-101B-9397-08002B2CF9AE}" pid="15" name="MediaServiceImageTags">
    <vt:lpwstr/>
  </property>
  <property fmtid="{D5CDD505-2E9C-101B-9397-08002B2CF9AE}" pid="16" name="lcf76f155ced4ddcb4097134ff3c332f">
    <vt:lpwstr/>
  </property>
</Properties>
</file>