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325" r:id="rId6"/>
    <p:sldId id="319" r:id="rId7"/>
    <p:sldId id="320" r:id="rId8"/>
    <p:sldId id="321" r:id="rId9"/>
    <p:sldId id="291" r:id="rId10"/>
    <p:sldId id="309" r:id="rId11"/>
    <p:sldId id="306" r:id="rId12"/>
    <p:sldId id="310" r:id="rId13"/>
    <p:sldId id="324" r:id="rId14"/>
    <p:sldId id="307" r:id="rId15"/>
    <p:sldId id="329" r:id="rId16"/>
    <p:sldId id="330" r:id="rId17"/>
    <p:sldId id="331" r:id="rId18"/>
    <p:sldId id="333" r:id="rId19"/>
    <p:sldId id="332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5E"/>
    <a:srgbClr val="FEF1D1"/>
    <a:srgbClr val="FF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9642C4-EC82-1248-8869-512C2EB78FDC}" type="datetimeFigureOut">
              <a:rPr lang="nb-NO" smtClean="0"/>
              <a:pPr/>
              <a:t>12.05.2025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2CC5FFD-227C-5442-B368-AC3AA426B8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1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2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29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8593-3C7B-4C8B-BBF2-3EE7B52C1EA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4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 av HC lekkasjer var nesten identisk. Den første ble ikke gransket og bortforklart. Den andre ble gransket og avdekket samme årsaksforhold som den første.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273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7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70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C5FFD-227C-5442-B368-AC3AA426B8E7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47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7CF5E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363F-8DCF-B944-9C4A-8BFB66CB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cap="all" baseline="0">
                <a:latin typeface="DIN 2014 Bold" panose="020B0504020202020204" pitchFamily="34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DB19-0425-58DF-7884-3CFF5CFDD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DCD83-A0F3-D2A0-199E-AE331B41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1675A6-FECA-D39A-8F76-625F970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4AE4D5-563F-ADA4-64CD-99F482B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98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478C0A8-8D65-5B9C-7F58-DA306AD9A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B7004E-14ED-B166-639F-B61797E8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7FE7D0-55D7-4B77-6CB2-FE3C01EC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42C503-56BF-FCFA-FB21-B3A0E6E9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B652B-208D-D147-C84D-6709EABC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6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8035" y="2292902"/>
            <a:ext cx="8880107" cy="1232669"/>
          </a:xfrm>
        </p:spPr>
        <p:txBody>
          <a:bodyPr>
            <a:normAutofit/>
          </a:bodyPr>
          <a:lstStyle>
            <a:lvl1pPr algn="ctr">
              <a:defRPr sz="7200" kern="2100" cap="all" spc="300" baseline="10000">
                <a:latin typeface="DIN 2014 Bold" panose="020B0504020202020204" pitchFamily="34" charset="77"/>
              </a:defRPr>
            </a:lvl1pPr>
          </a:lstStyle>
          <a:p>
            <a:r>
              <a:rPr lang="nb-NO" dirty="0"/>
              <a:t>«HVEM ER VI?»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FB018A-A0AC-6DE2-1115-AD2FB76181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0045" y="3830182"/>
            <a:ext cx="6131910" cy="1886802"/>
          </a:xfrm>
        </p:spPr>
        <p:txBody>
          <a:bodyPr/>
          <a:lstStyle>
            <a:lvl1pPr marL="0" indent="0">
              <a:buFontTx/>
              <a:buNone/>
              <a:defRPr lang="nb-NO" smtClean="0">
                <a:effectLst/>
              </a:defRPr>
            </a:lvl1pPr>
          </a:lstStyle>
          <a:p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consectetuer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adipiscing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diamnonummy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.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endParaRPr lang="nb-NO" dirty="0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0863D3-AFB1-6283-2F79-69461C95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51863" y="829881"/>
            <a:ext cx="5103725" cy="51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5B6A0D0-28CF-4C8C-EA31-267C0BD4B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4431"/>
            <a:ext cx="10515600" cy="1325563"/>
          </a:xfrm>
        </p:spPr>
        <p:txBody>
          <a:bodyPr>
            <a:noAutofit/>
          </a:bodyPr>
          <a:lstStyle>
            <a:lvl1pPr algn="ctr">
              <a:defRPr sz="12000" cap="none" spc="2000" baseline="0"/>
            </a:lvl1pPr>
          </a:lstStyle>
          <a:p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8291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B52AE-F283-C086-8629-6B774EE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053"/>
            <a:ext cx="10515600" cy="1325563"/>
          </a:xfrm>
        </p:spPr>
        <p:txBody>
          <a:bodyPr>
            <a:normAutofit/>
          </a:bodyPr>
          <a:lstStyle>
            <a:lvl1pPr algn="ctr">
              <a:defRPr sz="7200" kern="2100" cap="none" spc="300" baseline="10000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40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A4859B4-5120-C419-972C-C33A730AE8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1945" y="1510024"/>
            <a:ext cx="2548110" cy="31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D26BFC-5BAA-5552-7B2D-0A1805B27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32227" y="260308"/>
            <a:ext cx="1054488" cy="12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E28A2-645F-1078-C276-4A5A601D6C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43627F9-7BF9-50BF-14B8-28BEB36B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92AADA-3EEB-FA20-4C44-27D1C9F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C844AA-15EB-1BDC-8584-FCD2155D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4E5541-4247-7D55-EF0B-8769B7263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21945" y="1510024"/>
            <a:ext cx="2548110" cy="31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32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594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84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B8F44-D588-A8BE-0FCB-702D5536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C09F39-BB6C-C3E0-6F77-999563FB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F607CB-F9CD-EC16-4DBC-9B99DD45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43224-6C45-C09C-47EA-4064C53A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DA8D4D-494C-DCDB-9C0F-F8CF60C3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42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9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6281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944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5" y="1170037"/>
            <a:ext cx="10972800" cy="6547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43" y="2393950"/>
            <a:ext cx="5323620" cy="414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7071-75D1-4512-A9DF-A4345092C72F}" type="datetime1">
              <a:rPr lang="nb-NO" smtClean="0"/>
              <a:pPr/>
              <a:t>12.05.2025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Presentation title. Insert from "Header &amp; Footer"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6942" y="1821517"/>
            <a:ext cx="10970638" cy="322080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61338" y="2393950"/>
            <a:ext cx="5323620" cy="414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05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1472116"/>
          </a:xfrm>
        </p:spPr>
        <p:txBody>
          <a:bodyPr anchor="b">
            <a:normAutofit/>
          </a:bodyPr>
          <a:lstStyle>
            <a:lvl1pPr>
              <a:defRPr sz="3137">
                <a:solidFill>
                  <a:srgbClr val="130C0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50" y="2393950"/>
            <a:ext cx="10090002" cy="4149275"/>
          </a:xfrm>
        </p:spPr>
        <p:txBody>
          <a:bodyPr>
            <a:normAutofit/>
          </a:bodyPr>
          <a:lstStyle>
            <a:lvl1pPr marL="202746" indent="-202746">
              <a:defRPr sz="2017"/>
            </a:lvl1pPr>
            <a:lvl2pPr marL="800314" indent="-192075">
              <a:defRPr sz="1792"/>
            </a:lvl2pPr>
            <a:lvl3pPr marL="1301845" indent="-192075">
              <a:defRPr sz="1568"/>
            </a:lvl3pPr>
            <a:lvl4pPr marL="1707337" indent="-202746">
              <a:defRPr sz="1568"/>
            </a:lvl4pPr>
            <a:lvl5pPr marL="2006121" indent="-192075">
              <a:defRPr sz="1568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79650" y="1601178"/>
            <a:ext cx="10090002" cy="536415"/>
          </a:xfrm>
        </p:spPr>
        <p:txBody>
          <a:bodyPr>
            <a:normAutofit/>
          </a:bodyPr>
          <a:lstStyle>
            <a:lvl1pPr marL="0" indent="0">
              <a:buNone/>
              <a:defRPr sz="1568">
                <a:solidFill>
                  <a:srgbClr val="130C0E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14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F398-EA21-1985-7189-0DB8BCB0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F122E-B4BB-785B-9945-146F5B2C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7CEFF9-5C30-1A8F-6699-288FAB8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5F13C-67F0-CFD5-634A-93D22534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130B2A-AB6B-6242-AB8B-5AEAE82F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27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6D41D-EC1D-06DD-16FD-73AE3029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D5963-554E-9963-E90D-6871739D2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E09757-33FD-7DA4-3303-6847FC1B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42B677-7D47-553E-5181-7C7743CD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9F7AD4-7E54-3DB8-FFEB-8A3AB6BE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2C0CB-D322-2CAE-B3D9-8ABE559A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9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BC2A5-5952-6822-6B2D-2EA4D340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E194FA-E558-8E1A-6054-DB9002EE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FFEBC-BC4C-5507-D01C-697AC719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B27925-007D-C827-4333-785C7E98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138628F-F1FF-A16D-DE20-0A0A5FE95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C093EC1-46C7-91F4-308C-8F8C75F3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07EB9-76BB-CF65-3647-C85977B4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F4E5CA1-8685-C7EE-CA7E-95D792C0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7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67B24-F3D4-2534-8FB5-8CCDCF4D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BC40F1D-042C-E68F-2D7C-2F9C8C6C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591C413-860F-CD14-1B66-C7D178EC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54965E-7136-0BB1-8726-D41E2D9F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54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45520-BF41-6973-76AF-5D23C39B8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Hvem er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A9C18-C8DB-7F13-B72A-BC4D0C2E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35035-ADCC-61A5-3869-873760B0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2090"/>
            <a:ext cx="3932237" cy="36868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DD01A5-2AE9-FB94-0B48-81EE047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7E2D18-1DC9-36BA-4E3C-C913FD9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50F2D1-8297-E5E1-4E80-3074EC38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F386D-B49A-0590-AC83-3AF68E78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19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848838-3DDE-280D-9C4B-61E9AEFF3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27AEA7-F5F4-08FE-7A7E-CB78BA04D5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49462"/>
            <a:ext cx="3932237" cy="3819526"/>
          </a:xfrm>
        </p:spPr>
        <p:txBody>
          <a:bodyPr/>
          <a:lstStyle>
            <a:lvl1pPr marL="0" indent="0">
              <a:buNone/>
              <a:defRPr lang="nb-NO" smtClean="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Lorem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ipsum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dolor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sit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amet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consectetueradipiscing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elit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, sed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diam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nonummy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nibh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euismod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tincidunt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ut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laoreet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dolore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magna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aliquam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erat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volutpat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. Ut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wisi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enim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ad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minim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veniam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,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quis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nostrud</a:t>
            </a:r>
            <a:r>
              <a:rPr lang="nb-NO" dirty="0">
                <a:solidFill>
                  <a:srgbClr val="3E62D7"/>
                </a:solidFill>
                <a:effectLst/>
                <a:latin typeface="Helvetica" pitchFamily="2" charset="0"/>
              </a:rPr>
              <a:t> </a:t>
            </a:r>
            <a:r>
              <a:rPr lang="nb-NO" dirty="0" err="1">
                <a:solidFill>
                  <a:srgbClr val="3E62D7"/>
                </a:solidFill>
                <a:effectLst/>
                <a:latin typeface="Helvetica" pitchFamily="2" charset="0"/>
              </a:rPr>
              <a:t>exerci</a:t>
            </a:r>
            <a:endParaRPr lang="nb-NO" dirty="0">
              <a:solidFill>
                <a:srgbClr val="3E62D7"/>
              </a:solidFill>
              <a:effectLst/>
              <a:latin typeface="Helvetica" pitchFamily="2" charset="0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1AD1D8-2824-8B21-36A7-363B6B5E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2A2A6-AA34-4A5D-F518-0A4FFBFC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40B57D-AAD0-006A-2C1A-D8CA0A79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8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993CFB-CD8B-942F-01A7-2A7C7A5E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F194601-E603-359E-5A16-A3AE565E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10C03-DD10-DF97-5B93-C467430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6688-D0E0-264E-B36F-4FAE98C2FE5E}" type="datetimeFigureOut">
              <a:rPr lang="nb-NO" smtClean="0"/>
              <a:t>12.05.2025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3015F5-60CC-E9B0-6B0D-58F1E1C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93AC6-F356-5F26-D949-8C420E91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3DE0-5CA1-064F-88A8-D213BCBFB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8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8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A991617-4B45-2E9D-D081-D5DD0C30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4EC24-58E0-6DBB-C5A4-663FB9BD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5C321A-4A05-E8E9-E689-4D973CA1B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6688-D0E0-264E-B36F-4FAE98C2FE5E}" type="datetimeFigureOut">
              <a:rPr lang="nb-NO" smtClean="0"/>
              <a:t>12.05.2025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FBD453-89BA-2F2B-4573-D9D04652E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2E1531-AA9C-67E7-A3AD-8BDAFC5F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DIN 2014 Narrow" panose="020B0506020202020204" pitchFamily="34" charset="77"/>
              </a:defRPr>
            </a:lvl1pPr>
          </a:lstStyle>
          <a:p>
            <a:fld id="{23D63DE0-5CA1-064F-88A8-D213BCBFBFCC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28CB3D7-A96F-93C6-5E01-47BACF053E8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833089" y="274693"/>
            <a:ext cx="1041421" cy="12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1" r:id="rId13"/>
    <p:sldLayoutId id="2147483662" r:id="rId14"/>
    <p:sldLayoutId id="2147483664" r:id="rId15"/>
    <p:sldLayoutId id="2147483663" r:id="rId16"/>
    <p:sldLayoutId id="2147483667" r:id="rId17"/>
    <p:sldLayoutId id="2147483668" r:id="rId18"/>
    <p:sldLayoutId id="2147483669" r:id="rId19"/>
    <p:sldLayoutId id="2147483676" r:id="rId20"/>
    <p:sldLayoutId id="2147483677" r:id="rId21"/>
    <p:sldLayoutId id="2147483678" r:id="rId22"/>
    <p:sldLayoutId id="2147483679" r:id="rId23"/>
    <p:sldLayoutId id="214748368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200" baseline="0">
          <a:solidFill>
            <a:schemeClr val="tx1"/>
          </a:solidFill>
          <a:latin typeface="DIN 2014 Bold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8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400" kern="1200" spc="100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 spc="100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 spc="100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 spc="100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 spc="100" baseline="0">
          <a:solidFill>
            <a:schemeClr val="tx1"/>
          </a:solidFill>
          <a:latin typeface="DIN 2014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ffshorenorge.no/temaer/hms/storulykkerisiko/hydrokarbonlekkasj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F5E">
            <a:alpha val="296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948344C-A952-1F7A-C53B-A6464CE45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DIN 2014 Bold" panose="020B0504020202020204" pitchFamily="34" charset="77"/>
                <a:ea typeface="DIN 2014 Bold" panose="020B0504020202020204" pitchFamily="34" charset="77"/>
              </a:rPr>
              <a:t>OFFSHORE</a:t>
            </a:r>
            <a:r>
              <a:rPr lang="nb-NO" dirty="0"/>
              <a:t> NORGE</a:t>
            </a:r>
          </a:p>
        </p:txBody>
      </p:sp>
    </p:spTree>
    <p:extLst>
      <p:ext uri="{BB962C8B-B14F-4D97-AF65-F5344CB8AC3E}">
        <p14:creationId xmlns:p14="http://schemas.microsoft.com/office/powerpoint/2010/main" val="168405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F1E5C4-2DA3-4D0E-9F97-F2EDFB3F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31" y="167740"/>
            <a:ext cx="8894947" cy="65473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3100" dirty="0"/>
              <a:t>Mennesker handler etter gode intensjoner</a:t>
            </a:r>
            <a:br>
              <a:rPr lang="nb-NO" sz="3100" dirty="0"/>
            </a:br>
            <a:r>
              <a:rPr lang="nb-NO" sz="3100" dirty="0"/>
              <a:t>(lokal rasjonalitet)</a:t>
            </a:r>
            <a:br>
              <a:rPr lang="nb-NO" sz="2241" dirty="0"/>
            </a:br>
            <a:endParaRPr lang="nb-NO" sz="2241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61A4560-9841-4BE3-BBAA-39E6630C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94" y="1074952"/>
            <a:ext cx="6995986" cy="3507208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000" b="1" dirty="0"/>
              <a:t>I det nye synet på menneskelige feil (</a:t>
            </a:r>
            <a:r>
              <a:rPr lang="nb-NO" sz="2000" b="1" dirty="0" err="1"/>
              <a:t>Dekker’s</a:t>
            </a:r>
            <a:r>
              <a:rPr lang="nb-NO" sz="2000" b="1" dirty="0"/>
              <a:t> New </a:t>
            </a:r>
            <a:r>
              <a:rPr lang="nb-NO" sz="2000" b="1" dirty="0" err="1"/>
              <a:t>View</a:t>
            </a:r>
            <a:r>
              <a:rPr lang="nb-NO" sz="2000" b="1" dirty="0"/>
              <a:t>:
Menneskelig svikt er ikke en årsak til hendelse. Menneskelig feil er effekten, eller symptomet, av systemiske problemer
Menneskelig feil er ikke tilfeldig. Det er systematisk knyttet til funksjoner i folks verktøy, oppgaver og driftsmiljø
Menneskelig svikt er ikke en konklusjon fra en gransking. Det er utgangspunktet for en mer omfattende analyse. 
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C7B5566-C4C6-4DFA-B714-30488239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6072" y="6497477"/>
            <a:ext cx="342822" cy="322656"/>
          </a:xfrm>
        </p:spPr>
        <p:txBody>
          <a:bodyPr anchor="ctr">
            <a:normAutofit/>
          </a:bodyPr>
          <a:lstStyle/>
          <a:p>
            <a:pPr>
              <a:spcAft>
                <a:spcPts val="672"/>
              </a:spcAft>
            </a:pPr>
            <a:fld id="{0ECD7AB5-6537-4741-B594-27CBFDEE586D}" type="slidenum">
              <a:rPr lang="nb-NO" smtClean="0"/>
              <a:pPr>
                <a:spcAft>
                  <a:spcPts val="672"/>
                </a:spcAft>
              </a:pPr>
              <a:t>10</a:t>
            </a:fld>
            <a:endParaRPr lang="nb-NO"/>
          </a:p>
        </p:txBody>
      </p:sp>
      <p:pic>
        <p:nvPicPr>
          <p:cNvPr id="9" name="Bilde 8" descr="Et bilde som inneholder tekst, våpen, missil, rakett&#10;&#10;Automatisk generert beskrivelse">
            <a:extLst>
              <a:ext uri="{FF2B5EF4-FFF2-40B4-BE49-F238E27FC236}">
                <a16:creationId xmlns:a16="http://schemas.microsoft.com/office/drawing/2014/main" id="{AD962537-E823-4C80-A862-3AD5D356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36" y="1036299"/>
            <a:ext cx="2895847" cy="4149275"/>
          </a:xfrm>
          <a:prstGeom prst="rect">
            <a:avLst/>
          </a:prstGeo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9F1BC6B-1D1F-5893-1C86-23EF07D9B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38" y="5354961"/>
            <a:ext cx="6886221" cy="85617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595713-634F-442D-8E29-E955FC07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06" y="4572105"/>
            <a:ext cx="1500294" cy="21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E19A6-20F3-48AF-AD81-B3367AA3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90" y="121413"/>
            <a:ext cx="8508231" cy="986716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Hvordan kan vi oppnå læring,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dvs. varig endring?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D4DDB4-7875-486E-B670-D449CF8738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F1EF757-EDA1-4831-BFF3-1345569A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02" y="1108129"/>
            <a:ext cx="2057068" cy="290422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0069219-2BC9-9820-B5AE-28C116CA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26" y="5598477"/>
            <a:ext cx="10020923" cy="113811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84E6660-B97E-8B4B-8AD8-A6B12A82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26" y="4349614"/>
            <a:ext cx="10020923" cy="11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A223C-D05D-421A-9DE1-E2C7EBD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40" y="306851"/>
            <a:ext cx="8179320" cy="51572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Utviklingen av feilrate OVER 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078DA-BEA9-439F-AE4D-4712FFD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339" y="1636385"/>
            <a:ext cx="3913913" cy="4149275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Selskap bruker historiske data for å fastsette vedlikeholds- intervaller.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Metoden som brukes tar ikke alltid hensyn til utviklingen i feilrate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Blir det flere HC-lekkasjer på grunn av teknisk svikt?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4CB832-F8FB-4F04-AD25-01BE5AD38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1028" name="Picture 4" descr="Feil og feiloppretting - ppt video online laste ned">
            <a:extLst>
              <a:ext uri="{FF2B5EF4-FFF2-40B4-BE49-F238E27FC236}">
                <a16:creationId xmlns:a16="http://schemas.microsoft.com/office/drawing/2014/main" id="{3817A12F-9305-F9C9-FD54-09484CAE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1279663"/>
            <a:ext cx="6483626" cy="48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0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A223C-D05D-421A-9DE1-E2C7EBD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40" y="306851"/>
            <a:ext cx="8179320" cy="51572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ORGANISASJONSENDRINGER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078DA-BEA9-439F-AE4D-4712FFD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21" y="4142989"/>
            <a:ext cx="4559957" cy="2715011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b-NO" dirty="0"/>
              <a:t>Hvordan skal selskapet ivareta, f.eks.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Roller og ansvar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Kontinuitet av kompetanse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Data grunnlag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Oppfølging av kritiske aksjoner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4CB832-F8FB-4F04-AD25-01BE5AD38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2050" name="Picture 2" descr="Endringsledelse og endringsprosesser - eStudie.no">
            <a:extLst>
              <a:ext uri="{FF2B5EF4-FFF2-40B4-BE49-F238E27FC236}">
                <a16:creationId xmlns:a16="http://schemas.microsoft.com/office/drawing/2014/main" id="{08D062DE-05E1-A5B5-8C63-9C9EB027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94" y="1599117"/>
            <a:ext cx="55911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7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E19A6-20F3-48AF-AD81-B3367AA3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33" y="-128415"/>
            <a:ext cx="8508231" cy="986716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Hva skjer når vi ikke lengre har kontroll?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D4DDB4-7875-486E-B670-D449CF8738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D342E03-F69C-0077-9542-935E13D5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31" y="1168705"/>
            <a:ext cx="3825572" cy="5105842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262D176-DCD2-9E57-EB93-8A4480EB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099" y="3236585"/>
            <a:ext cx="3913913" cy="4149275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b-NO" dirty="0"/>
              <a:t>HC-lekkasje i mai 2022</a:t>
            </a:r>
          </a:p>
        </p:txBody>
      </p:sp>
    </p:spTree>
    <p:extLst>
      <p:ext uri="{BB962C8B-B14F-4D97-AF65-F5344CB8AC3E}">
        <p14:creationId xmlns:p14="http://schemas.microsoft.com/office/powerpoint/2010/main" val="342523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A223C-D05D-421A-9DE1-E2C7EBD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40" y="306851"/>
            <a:ext cx="8179320" cy="51572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SATSINGSOMRÅDER FOR OFFSHORE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078DA-BEA9-439F-AE4D-4712FFD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33" y="1221606"/>
            <a:ext cx="10628619" cy="4149275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b-NO" dirty="0"/>
              <a:t>Offshore Norge satser på forebygging av HC-lekkasjer, etablering av gode praksis for arbeid med hydrokarbonsystem, og læring og erfaringsoverføring.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b-NO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Årsaksanalyser av HC-lekkasjer hvert tredje år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Faktaark for hydrokarbonlekkasjer (søkbare)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Anbefalt praksis for isolering for arbeid på HC-system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Håndbøker for ventiler, flenser, fittings, prosessikkerhet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Informasjon om nye metoder for deteksjon av HC-lekkasjer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dirty="0"/>
              <a:t>Informasjon om HC-lekkasjer på </a:t>
            </a:r>
            <a:r>
              <a:rPr lang="nb-NO" dirty="0">
                <a:hlinkClick r:id="rId3"/>
              </a:rPr>
              <a:t>https://offshorenorge.no/temaer/hms/storulykkerisiko/hydrokarbonlekkasjer/</a:t>
            </a:r>
            <a:r>
              <a:rPr lang="nb-NO" dirty="0"/>
              <a:t>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4CB832-F8FB-4F04-AD25-01BE5AD38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502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E19A6-20F3-48AF-AD81-B3367AA3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50" y="2482417"/>
            <a:ext cx="8508231" cy="986716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Spørsmål eller kommentarer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D4DDB4-7875-486E-B670-D449CF8738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0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2B5CEC5-6889-4787-AC36-2CBFD614C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1" y="415709"/>
            <a:ext cx="9144000" cy="1655763"/>
          </a:xfrm>
        </p:spPr>
        <p:txBody>
          <a:bodyPr/>
          <a:lstStyle/>
          <a:p>
            <a:r>
              <a:rPr lang="nb-NO" dirty="0"/>
              <a:t>STATUS for HC-lekkasjer </a:t>
            </a:r>
            <a:br>
              <a:rPr lang="nb-NO" dirty="0"/>
            </a:br>
            <a:r>
              <a:rPr lang="nb-NO" dirty="0"/>
              <a:t>2022/2023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2CD8A016-6A80-41FF-B2C3-E7417A5BD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508" y="5439312"/>
            <a:ext cx="9144000" cy="1655762"/>
          </a:xfrm>
        </p:spPr>
        <p:txBody>
          <a:bodyPr/>
          <a:lstStyle/>
          <a:p>
            <a:r>
              <a:rPr lang="nb-NO" dirty="0"/>
              <a:t>Graeme Dick og Willy Røed, Offshore Norge</a:t>
            </a:r>
          </a:p>
          <a:p>
            <a:r>
              <a:rPr lang="nb-NO" dirty="0"/>
              <a:t>Presentasjon Sikkerhetsforum 5. juni 2024</a:t>
            </a:r>
          </a:p>
        </p:txBody>
      </p:sp>
      <p:pic>
        <p:nvPicPr>
          <p:cNvPr id="1026" name="Picture 2" descr="Ammonia gas leak in Bihar's factory ...">
            <a:extLst>
              <a:ext uri="{FF2B5EF4-FFF2-40B4-BE49-F238E27FC236}">
                <a16:creationId xmlns:a16="http://schemas.microsoft.com/office/drawing/2014/main" id="{F2D8629C-884A-0305-D5A2-DA186AEA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93" y="2071472"/>
            <a:ext cx="4756824" cy="31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1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30E6DB3-9F83-4D8B-A9CC-E2137928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835548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Innhold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7596F56-C3B0-4607-A468-F2280FC3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911" y="1168924"/>
            <a:ext cx="10090002" cy="547697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Oversikt over HC-lekkasjer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Offshore Norge faktaark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Spesielle utfordringer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Sammenligning av bakenforliggende årsaker med tidligere analyser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HC-lekkasje trend?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Observasjoner og konklusjoner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b-NO" sz="2000" dirty="0"/>
              <a:t>Refleksjoner over HC-lekkasjer i 2022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F0CA4B-E812-472B-A04A-56E8FC2A91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952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A223C-D05D-421A-9DE1-E2C7EBD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40" y="306851"/>
            <a:ext cx="8179320" cy="515725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Oversikt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078DA-BEA9-439F-AE4D-4712FFD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340" y="865935"/>
            <a:ext cx="8343368" cy="4149275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I 2022 og 2023 var det 14 HC-lekkasjer med en rate &gt; 0,1 kg/s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Ikke alle hendelser ble gransket og i noen tilfelle er granskingsrapporter ikke ferdigstilt og sendt Offshore Norge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4CB832-F8FB-4F04-AD25-01BE5AD38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AC8EF0D-640B-B362-4378-7ABCADAD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8" y="2316232"/>
            <a:ext cx="9657281" cy="44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A223C-D05D-421A-9DE1-E2C7EBDA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02" y="419611"/>
            <a:ext cx="8179320" cy="435052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OFFSHORE NORGE FAKTAARK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2078DA-BEA9-439F-AE4D-4712FFD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47" y="766795"/>
            <a:ext cx="9725187" cy="4149275"/>
          </a:xfrm>
        </p:spPr>
        <p:txBody>
          <a:bodyPr>
            <a:normAutofit/>
          </a:bodyPr>
          <a:lstStyle/>
          <a:p>
            <a:endParaRPr lang="nb-NO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Granskningsrapporter gjennomgått og anonymisert, faktaark utarbeidet og gjort tilgjengelig på Offshore Norge sin nettside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Viktige læringspunkter er trukket ut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Uten gransking og granskingsrapporter er det vanskelig å formidle læringspunkter.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64CB832-F8FB-4F04-AD25-01BE5AD38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2050" name="Picture 2" descr="Methods and methodology | Dr Deborah Gabriel">
            <a:extLst>
              <a:ext uri="{FF2B5EF4-FFF2-40B4-BE49-F238E27FC236}">
                <a16:creationId xmlns:a16="http://schemas.microsoft.com/office/drawing/2014/main" id="{0662B87D-EA8A-44AA-BF66-DD1D078C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99" y="4864666"/>
            <a:ext cx="4784001" cy="19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9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10FA-8C61-49BA-9515-25334B4B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30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Spesielle utfordringer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DEE7FA7-EBE6-4216-B7D5-6C2DC228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6</a:t>
            </a:fld>
            <a:endParaRPr lang="nb-NO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7DD92DB1-9BA3-4405-BF13-8F15F442F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59575"/>
              </p:ext>
            </p:extLst>
          </p:nvPr>
        </p:nvGraphicFramePr>
        <p:xfrm>
          <a:off x="838201" y="1175054"/>
          <a:ext cx="9573798" cy="481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415">
                  <a:extLst>
                    <a:ext uri="{9D8B030D-6E8A-4147-A177-3AD203B41FA5}">
                      <a16:colId xmlns:a16="http://schemas.microsoft.com/office/drawing/2014/main" val="1100888321"/>
                    </a:ext>
                  </a:extLst>
                </a:gridCol>
                <a:gridCol w="4384263">
                  <a:extLst>
                    <a:ext uri="{9D8B030D-6E8A-4147-A177-3AD203B41FA5}">
                      <a16:colId xmlns:a16="http://schemas.microsoft.com/office/drawing/2014/main" val="2431446403"/>
                    </a:ext>
                  </a:extLst>
                </a:gridCol>
                <a:gridCol w="1342120">
                  <a:extLst>
                    <a:ext uri="{9D8B030D-6E8A-4147-A177-3AD203B41FA5}">
                      <a16:colId xmlns:a16="http://schemas.microsoft.com/office/drawing/2014/main" val="1473083790"/>
                    </a:ext>
                  </a:extLst>
                </a:gridCol>
              </a:tblGrid>
              <a:tr h="471973">
                <a:tc>
                  <a:txBody>
                    <a:bodyPr/>
                    <a:lstStyle/>
                    <a:p>
                      <a:r>
                        <a:rPr lang="nb-NO" sz="2000" dirty="0"/>
                        <a:t>Utfordring</a:t>
                      </a:r>
                    </a:p>
                  </a:txBody>
                  <a:tcPr marL="102443" marR="102443" marT="51222" marB="51222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Hendelser</a:t>
                      </a:r>
                    </a:p>
                  </a:txBody>
                  <a:tcPr marL="102443" marR="102443" marT="51222" marB="512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Antall</a:t>
                      </a:r>
                    </a:p>
                  </a:txBody>
                  <a:tcPr marL="102443" marR="102443" marT="51222" marB="51222"/>
                </a:tc>
                <a:extLst>
                  <a:ext uri="{0D108BD9-81ED-4DB2-BD59-A6C34878D82A}">
                    <a16:rowId xmlns:a16="http://schemas.microsoft.com/office/drawing/2014/main" val="3542464330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r>
                        <a:rPr lang="nb-NO" sz="2000" dirty="0"/>
                        <a:t>Mangelfull isolering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2018-A, 2018-B, 2018-D, 2018-G,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2019-A, 2019-B, 2019-D, 2019-F, 2020-D, 2021-C, 2021-D,</a:t>
                      </a:r>
                    </a:p>
                    <a:p>
                      <a:r>
                        <a:rPr lang="nb-NO" sz="2000" dirty="0"/>
                        <a:t>2021-E, 2021-F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13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4070921656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r>
                        <a:rPr lang="nb-NO" sz="2000" dirty="0"/>
                        <a:t>Feil bruk/operering av ventiler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2018A, 2018G, 2018H, 2019D, 2020B, 2021B, 2021E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7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4170551538"/>
                  </a:ext>
                </a:extLst>
              </a:tr>
              <a:tr h="471973">
                <a:tc>
                  <a:txBody>
                    <a:bodyPr/>
                    <a:lstStyle/>
                    <a:p>
                      <a:r>
                        <a:rPr lang="nb-NO" sz="2000" dirty="0"/>
                        <a:t>Feil bruk av slanger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2018B, 2018D, 2020A, 2020D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4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3973309743"/>
                  </a:ext>
                </a:extLst>
              </a:tr>
              <a:tr h="459593">
                <a:tc>
                  <a:txBody>
                    <a:bodyPr/>
                    <a:lstStyle/>
                    <a:p>
                      <a:r>
                        <a:rPr lang="nb-NO" sz="2000" dirty="0">
                          <a:solidFill>
                            <a:schemeClr val="tx1"/>
                          </a:solidFill>
                        </a:rPr>
                        <a:t>Degradering av pakning/ tetning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2020C, 2020E, 2021A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3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41366058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nb-NO" sz="2000" dirty="0"/>
                        <a:t>Manglende tilbakeslagsventil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marL="0" marR="0" lvl="0" indent="0" algn="l" defTabSz="853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/>
                        <a:t>2018B, 2019D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2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4275269464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r>
                        <a:rPr lang="nb-NO" sz="2000" dirty="0"/>
                        <a:t>Overbroing etter detektert lekkasje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2018A, 2019B</a:t>
                      </a:r>
                    </a:p>
                  </a:txBody>
                  <a:tcPr marL="102443" marR="102443" marT="51222" marB="51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/>
                        <a:t>2</a:t>
                      </a:r>
                    </a:p>
                  </a:txBody>
                  <a:tcPr marL="102443" marR="102443" marT="51222" marB="51222" anchor="ctr"/>
                </a:tc>
                <a:extLst>
                  <a:ext uri="{0D108BD9-81ED-4DB2-BD59-A6C34878D82A}">
                    <a16:rowId xmlns:a16="http://schemas.microsoft.com/office/drawing/2014/main" val="224297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6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86E75E-EB69-4049-BAB6-DF96CF6A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618572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Observasjoner oppsummert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7547AB-616E-4C9C-9787-24DCC521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50" y="1015140"/>
            <a:ext cx="9695375" cy="552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Prosessteknikere har en nøkkelrolle i forebygging av HC-lekkasjer</a:t>
            </a:r>
          </a:p>
          <a:p>
            <a:r>
              <a:rPr lang="nb-NO" sz="2000" dirty="0"/>
              <a:t>Både umiddelbare omstendigheter og bakenforliggende årsaker er i stor grad knyttet til oppgaver som gjennomføres av prosessteknikere</a:t>
            </a:r>
          </a:p>
          <a:p>
            <a:endParaRPr lang="nb-NO" sz="2000" dirty="0"/>
          </a:p>
          <a:p>
            <a:r>
              <a:rPr lang="nb-NO" sz="2000" dirty="0"/>
              <a:t>Kan det være at </a:t>
            </a:r>
            <a:r>
              <a:rPr lang="nb-NO" sz="2000" b="1" dirty="0"/>
              <a:t>strukturen</a:t>
            </a:r>
            <a:r>
              <a:rPr lang="nb-NO" sz="2000" dirty="0"/>
              <a:t> har blitt forbedret mens </a:t>
            </a:r>
            <a:r>
              <a:rPr lang="nb-NO" sz="2000" b="1" dirty="0"/>
              <a:t>organiseringen av arbeidet </a:t>
            </a:r>
            <a:r>
              <a:rPr lang="nb-NO" sz="2000" dirty="0"/>
              <a:t>ikke har fulgt med i samme takt?</a:t>
            </a:r>
          </a:p>
          <a:p>
            <a:pPr lvl="1"/>
            <a:r>
              <a:rPr lang="nb-NO" sz="2000" b="1" dirty="0"/>
              <a:t>Struktur: </a:t>
            </a:r>
            <a:r>
              <a:rPr lang="nb-NO" sz="2000" dirty="0"/>
              <a:t>Styringssystem, prosedyrer, vedlikeholdssystem, design…</a:t>
            </a:r>
          </a:p>
          <a:p>
            <a:pPr lvl="1"/>
            <a:r>
              <a:rPr lang="nb-NO" sz="2000" b="1" dirty="0"/>
              <a:t>Organisering av arbeidet: </a:t>
            </a:r>
            <a:r>
              <a:rPr lang="nb-NO" sz="2000" dirty="0"/>
              <a:t>Tidspress, kommunikasjon, følger ikke prosedyrene…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590EB7-F559-4F16-B080-D93CD177A8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4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30D15A12-E7B0-4718-BC9B-CA4879C4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982782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Eksempler på utfordringer relatert til prosessteknikere sin arbeidshverdag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5A0FEE7-6D1A-472F-B0E9-B34CB56B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50" y="1247614"/>
            <a:ext cx="10090002" cy="5295611"/>
          </a:xfrm>
        </p:spPr>
        <p:txBody>
          <a:bodyPr>
            <a:normAutofit/>
          </a:bodyPr>
          <a:lstStyle/>
          <a:p>
            <a:r>
              <a:rPr lang="nb-NO" sz="2000" dirty="0"/>
              <a:t>Mange hendelser relatert til mangelfull planlegging og utførelse av isoleringer</a:t>
            </a:r>
          </a:p>
          <a:p>
            <a:r>
              <a:rPr lang="nb-NO" sz="2000" dirty="0"/>
              <a:t>Ventiler har blitt mer komplisert – mange ulike typer som skal opereres forskjellig</a:t>
            </a:r>
          </a:p>
          <a:p>
            <a:r>
              <a:rPr lang="nb-NO" sz="2000" dirty="0"/>
              <a:t>Bruk av slanger og manglende bruk av tilbakeslagsventiler</a:t>
            </a:r>
          </a:p>
          <a:p>
            <a:r>
              <a:rPr lang="nb-NO" sz="2000" dirty="0"/>
              <a:t>Utkobling av gassdetektorer (overbroing) </a:t>
            </a:r>
          </a:p>
          <a:p>
            <a:r>
              <a:rPr lang="nb-NO" sz="2000" dirty="0"/>
              <a:t>Kommunikasjon: Særlig </a:t>
            </a:r>
            <a:r>
              <a:rPr lang="nb-NO" sz="2000" dirty="0" err="1"/>
              <a:t>handover</a:t>
            </a:r>
            <a:r>
              <a:rPr lang="nb-NO" sz="2000" dirty="0"/>
              <a:t> mellom skiftene</a:t>
            </a:r>
          </a:p>
          <a:p>
            <a:r>
              <a:rPr lang="nb-NO" sz="2000" dirty="0"/>
              <a:t>Prosessteknikere er en arbeidsgruppe som i stor grad jobber selvstendig.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D6F0E1-ACF4-44BF-A3ED-E67EB53E27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9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4C4923A-6F51-471A-B060-CBAEAE71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50" y="133096"/>
            <a:ext cx="10090002" cy="90529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tx1"/>
                </a:solidFill>
              </a:rPr>
              <a:t>Gransking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78FED1C-9043-4497-9F8B-0DD8816D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650" y="1270862"/>
            <a:ext cx="10090002" cy="527236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Gransking ikke utført for alle HC-lekkasjer med storulykkespotensial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Granskningen ikke grundig nok slik at læringspunkter er mangelfulle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b-NO" sz="2000" dirty="0"/>
              <a:t>Poeng: Granskingene nøster seg ikke langt nok tilbake i årsakskjeden. Spørsmålet «hvorfor…?» blir ikke stilt i tilstrekkelig grad.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AB3F1B-06C1-4842-B756-2C22C0595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CD7AB5-6537-4741-B594-27CBFDEE586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24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shore Norge 2022">
      <a:dk1>
        <a:srgbClr val="3E60D6"/>
      </a:dk1>
      <a:lt1>
        <a:srgbClr val="FFFFFF"/>
      </a:lt1>
      <a:dk2>
        <a:srgbClr val="3E60D6"/>
      </a:dk2>
      <a:lt2>
        <a:srgbClr val="E7E6E6"/>
      </a:lt2>
      <a:accent1>
        <a:srgbClr val="3261DD"/>
      </a:accent1>
      <a:accent2>
        <a:srgbClr val="D6A961"/>
      </a:accent2>
      <a:accent3>
        <a:srgbClr val="333333"/>
      </a:accent3>
      <a:accent4>
        <a:srgbClr val="F7CF5F"/>
      </a:accent4>
      <a:accent5>
        <a:srgbClr val="88C277"/>
      </a:accent5>
      <a:accent6>
        <a:srgbClr val="698F6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 mal.potx" id="{862367B5-B6FB-4B62-B20D-1B3E41DFAC68}" vid="{407EE917-C793-450A-AF0B-F9FF43E0A2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1A6C65A0A7042A29A8FDF847CFCD6" ma:contentTypeVersion="26" ma:contentTypeDescription="Opprett et nytt dokument." ma:contentTypeScope="" ma:versionID="c2f30c42ea29eaccbc0a517db8ea59e6">
  <xsd:schema xmlns:xsd="http://www.w3.org/2001/XMLSchema" xmlns:xs="http://www.w3.org/2001/XMLSchema" xmlns:p="http://schemas.microsoft.com/office/2006/metadata/properties" xmlns:ns2="64b9cc22-d484-4ca5-8281-1928252531bf" xmlns:ns3="623debc0-88ef-4008-b6de-3b6cef5e8220" targetNamespace="http://schemas.microsoft.com/office/2006/metadata/properties" ma:root="true" ma:fieldsID="faddb5f5bb2408d4989e89ce76147e63" ns2:_="" ns3:_="">
    <xsd:import namespace="64b9cc22-d484-4ca5-8281-1928252531bf"/>
    <xsd:import namespace="623debc0-88ef-4008-b6de-3b6cef5e82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9cc22-d484-4ca5-8281-1928252531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debc0-88ef-4008-b6de-3b6cef5e822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205cee1f-b758-4164-92bc-5766713a15a0}" ma:internalName="TaxCatchAll" ma:showField="CatchAllData" ma:web="623debc0-88ef-4008-b6de-3b6cef5e8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debc0-88ef-4008-b6de-3b6cef5e8220" xsi:nil="true"/>
    <lcf76f155ced4ddcb4097134ff3c332f xmlns="64b9cc22-d484-4ca5-8281-1928252531bf" xsi:nil="true"/>
  </documentManagement>
</p:properties>
</file>

<file path=customXml/itemProps1.xml><?xml version="1.0" encoding="utf-8"?>
<ds:datastoreItem xmlns:ds="http://schemas.openxmlformats.org/officeDocument/2006/customXml" ds:itemID="{5EDA0C02-920D-4EA9-AC66-54EAF8090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9cc22-d484-4ca5-8281-1928252531bf"/>
    <ds:schemaRef ds:uri="623debc0-88ef-4008-b6de-3b6cef5e8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A2EEDD-7069-4D5D-AE4A-F6CF7723A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74D89-E5DE-4972-A2D5-3FEFEC25D55C}">
  <ds:schemaRefs>
    <ds:schemaRef ds:uri="64b9cc22-d484-4ca5-8281-1928252531bf"/>
    <ds:schemaRef ds:uri="http://purl.org/dc/dcmitype/"/>
    <ds:schemaRef ds:uri="http://schemas.microsoft.com/office/2006/metadata/properties"/>
    <ds:schemaRef ds:uri="623debc0-88ef-4008-b6de-3b6cef5e822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22591</TotalTime>
  <Words>679</Words>
  <Application>Microsoft Office PowerPoint</Application>
  <PresentationFormat>Widescreen</PresentationFormat>
  <Paragraphs>109</Paragraphs>
  <Slides>16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DIN 2014</vt:lpstr>
      <vt:lpstr>DIN 2014 Bold</vt:lpstr>
      <vt:lpstr>DIN 2014 Narrow</vt:lpstr>
      <vt:lpstr>Helvetica</vt:lpstr>
      <vt:lpstr>Office-tema</vt:lpstr>
      <vt:lpstr>OFFSHORE NORGE</vt:lpstr>
      <vt:lpstr>STATUS for HC-lekkasjer  2022/2023</vt:lpstr>
      <vt:lpstr>Innhold</vt:lpstr>
      <vt:lpstr>Oversikt</vt:lpstr>
      <vt:lpstr>OFFSHORE NORGE FAKTAARK</vt:lpstr>
      <vt:lpstr>Spesielle utfordringer</vt:lpstr>
      <vt:lpstr>Observasjoner oppsummert</vt:lpstr>
      <vt:lpstr>Eksempler på utfordringer relatert til prosessteknikere sin arbeidshverdag</vt:lpstr>
      <vt:lpstr>Gransking</vt:lpstr>
      <vt:lpstr>Mennesker handler etter gode intensjoner (lokal rasjonalitet) </vt:lpstr>
      <vt:lpstr>Hvordan kan vi oppnå læring, dvs. varig endring?</vt:lpstr>
      <vt:lpstr>Utviklingen av feilrate OVER tid</vt:lpstr>
      <vt:lpstr>ORGANISASJONSENDRINGER</vt:lpstr>
      <vt:lpstr>Hva skjer når vi ikke lengre har kontroll?</vt:lpstr>
      <vt:lpstr>SATSINGSOMRÅDER FOR OFFSHORE NORGE</vt:lpstr>
      <vt:lpstr>Spørsmål eller kommentarer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Ringsby</dc:creator>
  <cp:lastModifiedBy>Graeme Dick</cp:lastModifiedBy>
  <cp:revision>33</cp:revision>
  <dcterms:created xsi:type="dcterms:W3CDTF">2022-08-10T12:10:35Z</dcterms:created>
  <dcterms:modified xsi:type="dcterms:W3CDTF">2025-05-12T11:28:03Z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0x0101007181A6C65A0A7042A29A8FDF847CFCD6</vt:lpwstr>
  </property>
  <property fmtid="{D5CDD505-2E9C-101B-9397-08002B2CF9AE}" pid="3" name="Konfidensialitet">
    <vt:lpwstr>Bedriftsintern</vt:lpwstr>
  </property>
  <property fmtid="{D5CDD505-2E9C-101B-9397-08002B2CF9AE}" pid="4" name="Dokumentstatus">
    <vt:lpwstr>Utkast</vt:lpwstr>
  </property>
  <property fmtid="{D5CDD505-2E9C-101B-9397-08002B2CF9AE}" pid="5" name="MediaServiceImageTags">
    <vt:lpwstr/>
  </property>
</Properties>
</file>